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8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9" r:id="rId1"/>
    <p:sldMasterId id="2147483741" r:id="rId2"/>
    <p:sldMasterId id="2147483759" r:id="rId3"/>
  </p:sldMasterIdLst>
  <p:notesMasterIdLst>
    <p:notesMasterId r:id="rId17"/>
  </p:notesMasterIdLst>
  <p:sldIdLst>
    <p:sldId id="256" r:id="rId4"/>
    <p:sldId id="278" r:id="rId5"/>
    <p:sldId id="287" r:id="rId6"/>
    <p:sldId id="279" r:id="rId7"/>
    <p:sldId id="281" r:id="rId8"/>
    <p:sldId id="292" r:id="rId9"/>
    <p:sldId id="280" r:id="rId10"/>
    <p:sldId id="282" r:id="rId11"/>
    <p:sldId id="293" r:id="rId12"/>
    <p:sldId id="283" r:id="rId13"/>
    <p:sldId id="285" r:id="rId14"/>
    <p:sldId id="289" r:id="rId15"/>
    <p:sldId id="291" r:id="rId16"/>
  </p:sldIdLst>
  <p:sldSz cx="9144000" cy="6858000" type="screen4x3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601D"/>
    <a:srgbClr val="3E4D98"/>
    <a:srgbClr val="2C53AA"/>
    <a:srgbClr val="A48204"/>
    <a:srgbClr val="604900"/>
    <a:srgbClr val="544000"/>
    <a:srgbClr val="8445F5"/>
    <a:srgbClr val="084378"/>
    <a:srgbClr val="FEEEE2"/>
    <a:srgbClr val="F2F8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5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Կատարողական,  ՀՀ դրամ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flat">
              <a:bevelT/>
              <a:bevelB/>
            </a:sp3d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Sheet1!$B$2:$B$5</c:f>
              <c:numCache>
                <c:formatCode>_(* #,##0_);_(* \(#,##0\);_(* "-"??_);_(@_)</c:formatCode>
                <c:ptCount val="4"/>
                <c:pt idx="0">
                  <c:v>21166905.151804</c:v>
                </c:pt>
                <c:pt idx="1">
                  <c:v>28719122.614439998</c:v>
                </c:pt>
                <c:pt idx="2">
                  <c:v>40715250</c:v>
                </c:pt>
                <c:pt idx="3">
                  <c:v>40679158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A7-41AB-AE0B-416E1ACAE8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1060480"/>
        <c:axId val="151062016"/>
      </c:barChart>
      <c:catAx>
        <c:axId val="151060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062016"/>
        <c:crosses val="autoZero"/>
        <c:auto val="1"/>
        <c:lblAlgn val="ctr"/>
        <c:lblOffset val="100"/>
        <c:noMultiLvlLbl val="0"/>
      </c:catAx>
      <c:valAx>
        <c:axId val="151062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06048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50">
                <a:solidFill>
                  <a:schemeClr val="accent1">
                    <a:lumMod val="50000"/>
                  </a:schemeClr>
                </a:solidFill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1"/>
        <c:ser>
          <c:idx val="0"/>
          <c:order val="0"/>
          <c:tx>
            <c:strRef>
              <c:f>լիզինգ!$S$5</c:f>
              <c:strCache>
                <c:ptCount val="1"/>
                <c:pt idx="0">
                  <c:v>Շահառուների թիվ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ED8A-434B-8479-13BC24918A23}"/>
              </c:ext>
            </c:extLst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ED8A-434B-8479-13BC24918A23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ED8A-434B-8479-13BC24918A23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ED8A-434B-8479-13BC24918A23}"/>
              </c:ext>
            </c:extLst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ED8A-434B-8479-13BC24918A23}"/>
              </c:ext>
            </c:extLst>
          </c:dPt>
          <c:dPt>
            <c:idx val="5"/>
            <c:invertIfNegative val="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ED8A-434B-8479-13BC24918A23}"/>
              </c:ext>
            </c:extLst>
          </c:dPt>
          <c:dPt>
            <c:idx val="6"/>
            <c:invertIfNegative val="0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ED8A-434B-8479-13BC24918A23}"/>
              </c:ext>
            </c:extLst>
          </c:dPt>
          <c:dPt>
            <c:idx val="7"/>
            <c:invertIfNegative val="0"/>
            <c:bubble3D val="0"/>
            <c:spPr>
              <a:gradFill rotWithShape="1">
                <a:gsLst>
                  <a:gs pos="0">
                    <a:schemeClr val="accent3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ED8A-434B-8479-13BC24918A23}"/>
              </c:ext>
            </c:extLst>
          </c:dPt>
          <c:dPt>
            <c:idx val="8"/>
            <c:invertIfNegative val="0"/>
            <c:bubble3D val="0"/>
            <c:spPr>
              <a:gradFill rotWithShape="1">
                <a:gsLst>
                  <a:gs pos="0">
                    <a:schemeClr val="accent5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ED8A-434B-8479-13BC24918A23}"/>
              </c:ext>
            </c:extLst>
          </c:dPt>
          <c:dPt>
            <c:idx val="9"/>
            <c:invertIfNegative val="0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8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8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3-ED8A-434B-8479-13BC24918A23}"/>
              </c:ext>
            </c:extLst>
          </c:dPt>
          <c:dPt>
            <c:idx val="10"/>
            <c:invertIfNegative val="0"/>
            <c:bubble3D val="0"/>
            <c:spPr>
              <a:gradFill rotWithShape="1">
                <a:gsLst>
                  <a:gs pos="0">
                    <a:schemeClr val="accent3">
                      <a:lumMod val="8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8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8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5-ED8A-434B-8479-13BC24918A23}"/>
              </c:ext>
            </c:extLst>
          </c:dPt>
          <c:cat>
            <c:strRef>
              <c:f>լիզինգ!$R$6:$R$16</c:f>
              <c:strCache>
                <c:ptCount val="11"/>
                <c:pt idx="0">
                  <c:v>Արմավիր</c:v>
                </c:pt>
                <c:pt idx="1">
                  <c:v>Արարատ</c:v>
                </c:pt>
                <c:pt idx="2">
                  <c:v>Արագածոտն</c:v>
                </c:pt>
                <c:pt idx="3">
                  <c:v>Շիրակ</c:v>
                </c:pt>
                <c:pt idx="4">
                  <c:v>Կոտայք</c:v>
                </c:pt>
                <c:pt idx="5">
                  <c:v>Լոռի</c:v>
                </c:pt>
                <c:pt idx="6">
                  <c:v>Տավուշ</c:v>
                </c:pt>
                <c:pt idx="7">
                  <c:v>Գեղարքունիք</c:v>
                </c:pt>
                <c:pt idx="8">
                  <c:v>Սյունիք</c:v>
                </c:pt>
                <c:pt idx="9">
                  <c:v>Վայոց ձոր</c:v>
                </c:pt>
                <c:pt idx="10">
                  <c:v>Երևան</c:v>
                </c:pt>
              </c:strCache>
            </c:strRef>
          </c:cat>
          <c:val>
            <c:numRef>
              <c:f>լիզինգ!$S$6:$S$16</c:f>
              <c:numCache>
                <c:formatCode>General</c:formatCode>
                <c:ptCount val="11"/>
                <c:pt idx="0">
                  <c:v>22</c:v>
                </c:pt>
                <c:pt idx="1">
                  <c:v>41</c:v>
                </c:pt>
                <c:pt idx="2">
                  <c:v>9</c:v>
                </c:pt>
                <c:pt idx="3">
                  <c:v>3</c:v>
                </c:pt>
                <c:pt idx="4">
                  <c:v>20</c:v>
                </c:pt>
                <c:pt idx="5">
                  <c:v>1</c:v>
                </c:pt>
                <c:pt idx="6">
                  <c:v>7</c:v>
                </c:pt>
                <c:pt idx="7">
                  <c:v>4</c:v>
                </c:pt>
                <c:pt idx="8">
                  <c:v>4</c:v>
                </c:pt>
                <c:pt idx="9">
                  <c:v>9</c:v>
                </c:pt>
                <c:pt idx="10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ED8A-434B-8479-13BC24918A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4"/>
        <c:shape val="box"/>
        <c:axId val="602905832"/>
        <c:axId val="602902592"/>
        <c:axId val="0"/>
      </c:bar3DChart>
      <c:catAx>
        <c:axId val="602905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GHEA Mariam" panose="02000503080000020003" pitchFamily="50" charset="0"/>
                <a:ea typeface="+mn-ea"/>
                <a:cs typeface="+mn-cs"/>
              </a:defRPr>
            </a:pPr>
            <a:endParaRPr lang="en-US"/>
          </a:p>
        </c:txPr>
        <c:crossAx val="602902592"/>
        <c:crosses val="autoZero"/>
        <c:auto val="1"/>
        <c:lblAlgn val="ctr"/>
        <c:lblOffset val="100"/>
        <c:noMultiLvlLbl val="0"/>
      </c:catAx>
      <c:valAx>
        <c:axId val="602902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5">
                  <a:lumMod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2905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alpha val="0"/>
      </a:schemeClr>
    </a:solidFill>
    <a:ln w="9525" cap="flat" cmpd="sng" algn="ctr">
      <a:solidFill>
        <a:schemeClr val="tx2">
          <a:lumMod val="15000"/>
          <a:lumOff val="85000"/>
        </a:schemeClr>
      </a:solidFill>
      <a:round/>
    </a:ln>
    <a:effectLst>
      <a:softEdge rad="12700"/>
    </a:effectLst>
    <a:scene3d>
      <a:camera prst="orthographicFront"/>
      <a:lightRig rig="threePt" dir="t"/>
    </a:scene3d>
    <a:sp3d>
      <a:bevelT/>
    </a:sp3d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809984569339736E-2"/>
          <c:y val="2.9498942977450045E-2"/>
          <c:w val="0.90298539787574594"/>
          <c:h val="0.66198875864235929"/>
        </c:manualLayout>
      </c:layout>
      <c:barChart>
        <c:barDir val="col"/>
        <c:grouping val="stacked"/>
        <c:varyColors val="1"/>
        <c:ser>
          <c:idx val="0"/>
          <c:order val="0"/>
          <c:tx>
            <c:strRef>
              <c:f>Մթերում!$E$5</c:f>
              <c:strCache>
                <c:ptCount val="1"/>
                <c:pt idx="0">
                  <c:v>Բերքի պայմանագիր</c:v>
                </c:pt>
              </c:strCache>
            </c:strRef>
          </c:tx>
          <c:spPr>
            <a:scene3d>
              <a:camera prst="orthographicFront"/>
              <a:lightRig rig="flood" dir="t"/>
            </a:scene3d>
            <a:sp3d prstMaterial="flat">
              <a:bevelT/>
              <a:bevelB/>
            </a:sp3d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flood" dir="t"/>
              </a:scene3d>
              <a:sp3d prstMaterial="flat"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1-56DC-415B-9C67-62EB2788B5B9}"/>
              </c:ext>
            </c:extLst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flood" dir="t"/>
              </a:scene3d>
              <a:sp3d prstMaterial="flat"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3-56DC-415B-9C67-62EB2788B5B9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flood" dir="t"/>
              </a:scene3d>
              <a:sp3d prstMaterial="flat"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5-56DC-415B-9C67-62EB2788B5B9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flood" dir="t"/>
              </a:scene3d>
              <a:sp3d prstMaterial="flat"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7-56DC-415B-9C67-62EB2788B5B9}"/>
              </c:ext>
            </c:extLst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flood" dir="t"/>
              </a:scene3d>
              <a:sp3d prstMaterial="flat"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9-56DC-415B-9C67-62EB2788B5B9}"/>
              </c:ext>
            </c:extLst>
          </c:dPt>
          <c:dPt>
            <c:idx val="5"/>
            <c:invertIfNegative val="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flood" dir="t"/>
              </a:scene3d>
              <a:sp3d prstMaterial="flat"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B-56DC-415B-9C67-62EB2788B5B9}"/>
              </c:ext>
            </c:extLst>
          </c:dPt>
          <c:dPt>
            <c:idx val="6"/>
            <c:invertIfNegative val="0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flood" dir="t"/>
              </a:scene3d>
              <a:sp3d prstMaterial="flat"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D-56DC-415B-9C67-62EB2788B5B9}"/>
              </c:ext>
            </c:extLst>
          </c:dPt>
          <c:dPt>
            <c:idx val="7"/>
            <c:invertIfNegative val="0"/>
            <c:bubble3D val="0"/>
            <c:spPr>
              <a:gradFill rotWithShape="1">
                <a:gsLst>
                  <a:gs pos="0">
                    <a:schemeClr val="accent3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flood" dir="t"/>
              </a:scene3d>
              <a:sp3d prstMaterial="flat"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F-56DC-415B-9C67-62EB2788B5B9}"/>
              </c:ext>
            </c:extLst>
          </c:dPt>
          <c:dPt>
            <c:idx val="8"/>
            <c:invertIfNegative val="0"/>
            <c:bubble3D val="0"/>
            <c:spPr>
              <a:gradFill rotWithShape="1">
                <a:gsLst>
                  <a:gs pos="0">
                    <a:schemeClr val="accent5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flood" dir="t"/>
              </a:scene3d>
              <a:sp3d prstMaterial="flat"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11-56DC-415B-9C67-62EB2788B5B9}"/>
              </c:ext>
            </c:extLst>
          </c:dPt>
          <c:dPt>
            <c:idx val="9"/>
            <c:invertIfNegative val="0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8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8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flood" dir="t"/>
              </a:scene3d>
              <a:sp3d prstMaterial="flat"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13-56DC-415B-9C67-62EB2788B5B9}"/>
              </c:ext>
            </c:extLst>
          </c:dPt>
          <c:dPt>
            <c:idx val="10"/>
            <c:invertIfNegative val="0"/>
            <c:bubble3D val="0"/>
            <c:spPr>
              <a:gradFill rotWithShape="1">
                <a:gsLst>
                  <a:gs pos="0">
                    <a:schemeClr val="accent3">
                      <a:lumMod val="8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8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8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flood" dir="t"/>
              </a:scene3d>
              <a:sp3d prstMaterial="flat"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15-56DC-415B-9C67-62EB2788B5B9}"/>
              </c:ext>
            </c:extLst>
          </c:dPt>
          <c:cat>
            <c:strRef>
              <c:f>Մթերում!$D$6:$D$16</c:f>
              <c:strCache>
                <c:ptCount val="11"/>
                <c:pt idx="0">
                  <c:v>Արմավիր</c:v>
                </c:pt>
                <c:pt idx="1">
                  <c:v>Արարատ</c:v>
                </c:pt>
                <c:pt idx="2">
                  <c:v>Արագածոտն</c:v>
                </c:pt>
                <c:pt idx="3">
                  <c:v>Շիրակ</c:v>
                </c:pt>
                <c:pt idx="4">
                  <c:v>Կոտայք</c:v>
                </c:pt>
                <c:pt idx="5">
                  <c:v>Լոռի</c:v>
                </c:pt>
                <c:pt idx="6">
                  <c:v>Տավուշ</c:v>
                </c:pt>
                <c:pt idx="7">
                  <c:v>Գեղարքունիք</c:v>
                </c:pt>
                <c:pt idx="8">
                  <c:v>Սյունիք</c:v>
                </c:pt>
                <c:pt idx="9">
                  <c:v>Վայոց ձոր</c:v>
                </c:pt>
                <c:pt idx="10">
                  <c:v>Երևան</c:v>
                </c:pt>
              </c:strCache>
            </c:strRef>
          </c:cat>
          <c:val>
            <c:numRef>
              <c:f>Մթերում!$E$6:$E$16</c:f>
              <c:numCache>
                <c:formatCode>General</c:formatCode>
                <c:ptCount val="11"/>
                <c:pt idx="0">
                  <c:v>530</c:v>
                </c:pt>
                <c:pt idx="1">
                  <c:v>3009</c:v>
                </c:pt>
                <c:pt idx="2">
                  <c:v>397</c:v>
                </c:pt>
                <c:pt idx="3">
                  <c:v>114</c:v>
                </c:pt>
                <c:pt idx="4">
                  <c:v>60</c:v>
                </c:pt>
                <c:pt idx="5">
                  <c:v>87</c:v>
                </c:pt>
                <c:pt idx="6">
                  <c:v>844</c:v>
                </c:pt>
                <c:pt idx="7">
                  <c:v>1031</c:v>
                </c:pt>
                <c:pt idx="8">
                  <c:v>61</c:v>
                </c:pt>
                <c:pt idx="9">
                  <c:v>77</c:v>
                </c:pt>
                <c:pt idx="10">
                  <c:v>1827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56DC-415B-9C67-62EB2788B5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"/>
        <c:overlap val="-16"/>
        <c:axId val="602905832"/>
        <c:axId val="602902592"/>
      </c:barChart>
      <c:catAx>
        <c:axId val="602905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GHEA Mariam" panose="02000503080000020003" pitchFamily="50" charset="0"/>
                <a:ea typeface="+mn-ea"/>
                <a:cs typeface="+mn-cs"/>
              </a:defRPr>
            </a:pPr>
            <a:endParaRPr lang="en-US"/>
          </a:p>
        </c:txPr>
        <c:crossAx val="602902592"/>
        <c:crosses val="autoZero"/>
        <c:auto val="1"/>
        <c:lblAlgn val="ctr"/>
        <c:lblOffset val="100"/>
        <c:noMultiLvlLbl val="0"/>
      </c:catAx>
      <c:valAx>
        <c:axId val="602902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2905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13763995489087"/>
          <c:y val="0.10298229675378198"/>
          <c:w val="0.62716477046525532"/>
          <c:h val="0.67171020846654539"/>
        </c:manualLayout>
      </c:layout>
      <c:pieChart>
        <c:varyColors val="1"/>
        <c:ser>
          <c:idx val="0"/>
          <c:order val="0"/>
          <c:spPr>
            <a:ln>
              <a:solidFill>
                <a:schemeClr val="accent3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 prstMaterial="flat">
              <a:bevelT/>
              <a:bevelB/>
            </a:sp3d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accent3">
                    <a:lumMod val="40000"/>
                    <a:lumOff val="60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 prstMaterial="flat"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1-A952-4F24-A8A7-0ACF34396B82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accent3">
                    <a:lumMod val="40000"/>
                    <a:lumOff val="60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 prstMaterial="flat"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3-A952-4F24-A8A7-0ACF34396B82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accent3">
                    <a:lumMod val="40000"/>
                    <a:lumOff val="60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 prstMaterial="flat"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5-A952-4F24-A8A7-0ACF34396B82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accent3">
                    <a:lumMod val="40000"/>
                    <a:lumOff val="60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 prstMaterial="flat"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7-A952-4F24-A8A7-0ACF34396B82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accent3">
                    <a:lumMod val="40000"/>
                    <a:lumOff val="60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 prstMaterial="flat"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9-A952-4F24-A8A7-0ACF34396B82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accent3">
                    <a:lumMod val="40000"/>
                    <a:lumOff val="60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 prstMaterial="flat"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B-A952-4F24-A8A7-0ACF34396B82}"/>
              </c:ext>
            </c:extLst>
          </c:dPt>
          <c:dPt>
            <c:idx val="6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accent3">
                    <a:lumMod val="40000"/>
                    <a:lumOff val="60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 prstMaterial="flat"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D-A952-4F24-A8A7-0ACF34396B82}"/>
              </c:ext>
            </c:extLst>
          </c:dPt>
          <c:dPt>
            <c:idx val="7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accent3">
                    <a:lumMod val="40000"/>
                    <a:lumOff val="60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 prstMaterial="flat"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F-A952-4F24-A8A7-0ACF34396B82}"/>
              </c:ext>
            </c:extLst>
          </c:dPt>
          <c:dLbls>
            <c:dLbl>
              <c:idx val="0"/>
              <c:layout>
                <c:manualLayout>
                  <c:x val="1.8567595240031265E-2"/>
                  <c:y val="1.430160209474552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5">
                          <a:lumMod val="50000"/>
                        </a:schemeClr>
                      </a:solidFill>
                      <a:latin typeface="GHEA Mariam" panose="02000503080000020003" pitchFamily="50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952-4F24-A8A7-0ACF34396B82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GHEA Mariam" panose="02000503080000020003" pitchFamily="50" charset="0"/>
                        <a:ea typeface="+mn-ea"/>
                        <a:cs typeface="+mn-cs"/>
                      </a:defRPr>
                    </a:pPr>
                    <a:fld id="{57C4D43F-1F76-4952-B141-2875B937D515}" type="VALUE">
                      <a:rPr lang="en-US" sz="100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GHEA Mariam" panose="02000503080000020003" pitchFamily="50" charset="0"/>
                      </a:rPr>
                      <a:pPr>
                        <a:defRPr sz="100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GHEA Mariam" panose="02000503080000020003" pitchFamily="50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latin typeface="GHEA Mariam" panose="02000503080000020003" pitchFamily="50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952-4F24-A8A7-0ACF34396B82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atin typeface="GHEA Mariam" panose="02000503080000020003" pitchFamily="50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A952-4F24-A8A7-0ACF34396B82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atin typeface="GHEA Mariam" panose="02000503080000020003" pitchFamily="50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A952-4F24-A8A7-0ACF34396B82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latin typeface="GHEA Mariam" panose="02000503080000020003" pitchFamily="50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A952-4F24-A8A7-0ACF34396B82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atin typeface="GHEA Mariam" panose="02000503080000020003" pitchFamily="50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A952-4F24-A8A7-0ACF34396B82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atin typeface="GHEA Mariam" panose="02000503080000020003" pitchFamily="50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A952-4F24-A8A7-0ACF34396B82}"/>
                </c:ext>
              </c:extLst>
            </c:dLbl>
            <c:dLbl>
              <c:idx val="7"/>
              <c:layout>
                <c:manualLayout>
                  <c:x val="7.6110717225693097E-2"/>
                  <c:y val="0.1103356026666648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5">
                          <a:lumMod val="50000"/>
                        </a:schemeClr>
                      </a:solidFill>
                      <a:latin typeface="GHEA Mariam" panose="02000503080000020003" pitchFamily="50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952-4F24-A8A7-0ACF34396B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HEA Mariam" panose="02000503080000020003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Մթերում!$R$3:$Y$3</c:f>
              <c:strCache>
                <c:ptCount val="8"/>
                <c:pt idx="0">
                  <c:v>2017թ․</c:v>
                </c:pt>
                <c:pt idx="1">
                  <c:v>2018թ․</c:v>
                </c:pt>
                <c:pt idx="2">
                  <c:v>2019թ․</c:v>
                </c:pt>
                <c:pt idx="3">
                  <c:v>2020թ․</c:v>
                </c:pt>
                <c:pt idx="4">
                  <c:v>2021թ.</c:v>
                </c:pt>
                <c:pt idx="5">
                  <c:v>2022թ.</c:v>
                </c:pt>
                <c:pt idx="6">
                  <c:v>2023թ. </c:v>
                </c:pt>
                <c:pt idx="7">
                  <c:v>2024թ․</c:v>
                </c:pt>
              </c:strCache>
            </c:strRef>
          </c:cat>
          <c:val>
            <c:numRef>
              <c:f>Մթերում!$R$4:$Y$4</c:f>
              <c:numCache>
                <c:formatCode>General</c:formatCode>
                <c:ptCount val="8"/>
                <c:pt idx="0">
                  <c:v>922</c:v>
                </c:pt>
                <c:pt idx="1">
                  <c:v>7553</c:v>
                </c:pt>
                <c:pt idx="2">
                  <c:v>8994</c:v>
                </c:pt>
                <c:pt idx="3">
                  <c:v>15440</c:v>
                </c:pt>
                <c:pt idx="4">
                  <c:v>15199</c:v>
                </c:pt>
                <c:pt idx="5">
                  <c:v>10353</c:v>
                </c:pt>
                <c:pt idx="6">
                  <c:v>9068</c:v>
                </c:pt>
                <c:pt idx="7">
                  <c:v>8037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A952-4F24-A8A7-0ACF34396B82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424999979993486"/>
          <c:y val="0.85573604381429735"/>
          <c:w val="0.83248009903602505"/>
          <c:h val="0.111123906484197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dk1">
                    <a:tint val="88500"/>
                    <a:satMod val="103000"/>
                    <a:lumMod val="102000"/>
                    <a:tint val="94000"/>
                  </a:schemeClr>
                </a:gs>
                <a:gs pos="50000">
                  <a:schemeClr val="dk1">
                    <a:tint val="88500"/>
                    <a:satMod val="110000"/>
                    <a:lumMod val="100000"/>
                    <a:shade val="100000"/>
                  </a:schemeClr>
                </a:gs>
                <a:gs pos="100000">
                  <a:schemeClr val="dk1">
                    <a:tint val="885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chemeClr val="accent4">
                  <a:lumMod val="20000"/>
                  <a:lumOff val="80000"/>
                  <a:alpha val="37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prst="angle"/>
              <a:bevelB w="114300" prst="artDeco"/>
            </a:sp3d>
          </c:spPr>
          <c:invertIfNegative val="0"/>
          <c:dLbls>
            <c:dLbl>
              <c:idx val="5"/>
              <c:layout>
                <c:manualLayout>
                  <c:x val="-7.7013389925971107E-2"/>
                  <c:y val="8.172510762617520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883-4720-BA90-FFE70906F2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latin typeface="GHEA Mariam" panose="02000503080000020003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'ԽԵԿ,ՄԵԿ'!$B$4:$G$4</c:f>
              <c:strCache>
                <c:ptCount val="6"/>
                <c:pt idx="0">
                  <c:v>2019թ.</c:v>
                </c:pt>
                <c:pt idx="1">
                  <c:v>2020թ.</c:v>
                </c:pt>
                <c:pt idx="2">
                  <c:v>2021թ.</c:v>
                </c:pt>
                <c:pt idx="3">
                  <c:v>2022թ․</c:v>
                </c:pt>
                <c:pt idx="4">
                  <c:v>2023թ․</c:v>
                </c:pt>
                <c:pt idx="5">
                  <c:v>2024թ․</c:v>
                </c:pt>
              </c:strCache>
            </c:strRef>
          </c:cat>
          <c:val>
            <c:numRef>
              <c:f>'ԽԵԿ,ՄԵԿ'!$B$5:$G$5</c:f>
              <c:numCache>
                <c:formatCode>General</c:formatCode>
                <c:ptCount val="6"/>
                <c:pt idx="0">
                  <c:v>203</c:v>
                </c:pt>
                <c:pt idx="1">
                  <c:v>672</c:v>
                </c:pt>
                <c:pt idx="2">
                  <c:v>125</c:v>
                </c:pt>
                <c:pt idx="3">
                  <c:v>331</c:v>
                </c:pt>
                <c:pt idx="4">
                  <c:v>301</c:v>
                </c:pt>
                <c:pt idx="5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83-4720-BA90-FFE70906F2F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4"/>
        <c:overlap val="-20"/>
        <c:axId val="692160008"/>
        <c:axId val="692157848"/>
      </c:barChart>
      <c:catAx>
        <c:axId val="6921600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2157848"/>
        <c:crosses val="autoZero"/>
        <c:auto val="1"/>
        <c:lblAlgn val="ctr"/>
        <c:lblOffset val="100"/>
        <c:noMultiLvlLbl val="0"/>
      </c:catAx>
      <c:valAx>
        <c:axId val="69215784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92160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accent1">
              <a:lumMod val="75000"/>
            </a:schemeClr>
          </a:solidFill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dk1">
                    <a:tint val="88500"/>
                    <a:satMod val="103000"/>
                    <a:lumMod val="102000"/>
                    <a:tint val="94000"/>
                  </a:schemeClr>
                </a:gs>
                <a:gs pos="50000">
                  <a:schemeClr val="dk1">
                    <a:tint val="88500"/>
                    <a:satMod val="110000"/>
                    <a:lumMod val="100000"/>
                    <a:shade val="100000"/>
                  </a:schemeClr>
                </a:gs>
                <a:gs pos="100000">
                  <a:schemeClr val="dk1">
                    <a:tint val="885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chemeClr val="accent4">
                  <a:lumMod val="20000"/>
                  <a:lumOff val="80000"/>
                  <a:alpha val="37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prst="angle"/>
              <a:bevelB w="114300" prst="artDeco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latin typeface="GHEA Mariam" panose="02000503080000020003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'ԽԵԿ,ՄԵԿ'!$B$4:$G$4</c:f>
              <c:strCache>
                <c:ptCount val="6"/>
                <c:pt idx="0">
                  <c:v>2019թ.</c:v>
                </c:pt>
                <c:pt idx="1">
                  <c:v>2020թ.</c:v>
                </c:pt>
                <c:pt idx="2">
                  <c:v>2021թ.</c:v>
                </c:pt>
                <c:pt idx="3">
                  <c:v>2022թ․</c:v>
                </c:pt>
                <c:pt idx="4">
                  <c:v>2023թ․</c:v>
                </c:pt>
                <c:pt idx="5">
                  <c:v>2024թ․</c:v>
                </c:pt>
              </c:strCache>
            </c:strRef>
          </c:cat>
          <c:val>
            <c:numRef>
              <c:f>'ԽԵԿ,ՄԵԿ'!$B$5:$G$5</c:f>
              <c:numCache>
                <c:formatCode>General</c:formatCode>
                <c:ptCount val="6"/>
                <c:pt idx="0">
                  <c:v>319</c:v>
                </c:pt>
                <c:pt idx="1">
                  <c:v>391</c:v>
                </c:pt>
                <c:pt idx="2">
                  <c:v>750</c:v>
                </c:pt>
                <c:pt idx="3">
                  <c:v>334</c:v>
                </c:pt>
                <c:pt idx="4">
                  <c:v>369</c:v>
                </c:pt>
                <c:pt idx="5">
                  <c:v>269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0A-45A3-8155-49460FF3583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4"/>
        <c:overlap val="-20"/>
        <c:axId val="692160008"/>
        <c:axId val="692157848"/>
      </c:barChart>
      <c:catAx>
        <c:axId val="6921600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2157848"/>
        <c:crosses val="autoZero"/>
        <c:auto val="1"/>
        <c:lblAlgn val="ctr"/>
        <c:lblOffset val="100"/>
        <c:noMultiLvlLbl val="0"/>
      </c:catAx>
      <c:valAx>
        <c:axId val="69215784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92160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accent1">
              <a:lumMod val="75000"/>
            </a:schemeClr>
          </a:solidFill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39216096274163E-2"/>
          <c:y val="3.9229182580724345E-2"/>
          <c:w val="0.88210870457144486"/>
          <c:h val="0.663791603239415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Sheet2!$E$7</c:f>
              <c:strCache>
                <c:ptCount val="1"/>
                <c:pt idx="0">
                  <c:v>Կնքված պայմանագրերն՝ ըստ ուղղությունների, մլրդ դրամ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scene3d>
              <a:camera prst="orthographicFront"/>
              <a:lightRig rig="threePt" dir="t"/>
            </a:scene3d>
            <a:sp3d prstMaterial="flat"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accent4">
                        <a:lumMod val="20000"/>
                        <a:lumOff val="80000"/>
                      </a:schemeClr>
                    </a:solidFill>
                    <a:latin typeface="GHEA Mariam" panose="02000503080000020003" pitchFamily="50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Sheet2!$D$8:$D$10</c:f>
              <c:strCache>
                <c:ptCount val="3"/>
                <c:pt idx="0">
                  <c:v>Թռչնաբուծություն</c:v>
                </c:pt>
                <c:pt idx="1">
                  <c:v>Խոզաբուծություն</c:v>
                </c:pt>
                <c:pt idx="2">
                  <c:v>Տավարաբուծություն</c:v>
                </c:pt>
              </c:strCache>
            </c:strRef>
          </c:cat>
          <c:val>
            <c:numRef>
              <c:f>Sheet2!$E$8:$E$10</c:f>
              <c:numCache>
                <c:formatCode>General</c:formatCode>
                <c:ptCount val="3"/>
                <c:pt idx="0">
                  <c:v>19.600000000000001</c:v>
                </c:pt>
                <c:pt idx="1">
                  <c:v>21.1</c:v>
                </c:pt>
                <c:pt idx="2">
                  <c:v>41.7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FF-4E3A-B729-45C3D444AE5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51060480"/>
        <c:axId val="151062016"/>
      </c:barChart>
      <c:catAx>
        <c:axId val="151060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000" b="0">
                <a:solidFill>
                  <a:srgbClr val="604900"/>
                </a:solidFill>
                <a:latin typeface="GHEA Mariam" panose="02000503080000020003" pitchFamily="50" charset="0"/>
              </a:defRPr>
            </a:pPr>
            <a:endParaRPr lang="en-US"/>
          </a:p>
        </c:txPr>
        <c:crossAx val="151062016"/>
        <c:crosses val="autoZero"/>
        <c:auto val="1"/>
        <c:lblAlgn val="ctr"/>
        <c:lblOffset val="100"/>
        <c:noMultiLvlLbl val="0"/>
      </c:catAx>
      <c:valAx>
        <c:axId val="1510620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900">
                <a:solidFill>
                  <a:srgbClr val="604900"/>
                </a:solidFill>
                <a:latin typeface="GHEA Mariam" panose="02000503080000020003" pitchFamily="50" charset="0"/>
              </a:defRPr>
            </a:pPr>
            <a:endParaRPr lang="en-US"/>
          </a:p>
        </c:txPr>
        <c:crossAx val="151060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4773156666363721E-2"/>
          <c:y val="0.90016230049038193"/>
          <c:w val="0.94739320775896452"/>
          <c:h val="9.4021626631935099E-2"/>
        </c:manualLayout>
      </c:layout>
      <c:overlay val="0"/>
      <c:txPr>
        <a:bodyPr/>
        <a:lstStyle/>
        <a:p>
          <a:pPr>
            <a:defRPr sz="900">
              <a:solidFill>
                <a:srgbClr val="544000"/>
              </a:solidFill>
              <a:latin typeface="GHEA Mariam" panose="02000503080000020003" pitchFamily="50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02060"/>
          </a:solidFill>
        </a:defRPr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Sheet1!$E$56</c:f>
              <c:strCache>
                <c:ptCount val="1"/>
                <c:pt idx="0">
                  <c:v>Կենդանիների համարակալում, գլուխ, 2022-2024թթ․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scene3d>
              <a:camera prst="orthographicFront"/>
              <a:lightRig rig="threePt" dir="t"/>
            </a:scene3d>
            <a:sp3d prstMaterial="flat"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accent4">
                        <a:lumMod val="20000"/>
                        <a:lumOff val="80000"/>
                      </a:schemeClr>
                    </a:solidFill>
                    <a:latin typeface="GHEA Mariam" panose="02000503080000020003" pitchFamily="50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Sheet1!$D$57:$D$59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Sheet1!$E$57:$E$59</c:f>
              <c:numCache>
                <c:formatCode>General</c:formatCode>
                <c:ptCount val="3"/>
                <c:pt idx="0">
                  <c:v>163137</c:v>
                </c:pt>
                <c:pt idx="1">
                  <c:v>428081</c:v>
                </c:pt>
                <c:pt idx="2">
                  <c:v>195400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4B-42A5-8434-DB3C4DF4DD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5"/>
        <c:axId val="151060480"/>
        <c:axId val="151062016"/>
      </c:barChart>
      <c:catAx>
        <c:axId val="151060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6049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062016"/>
        <c:crosses val="autoZero"/>
        <c:auto val="1"/>
        <c:lblAlgn val="ctr"/>
        <c:lblOffset val="100"/>
        <c:noMultiLvlLbl val="0"/>
      </c:catAx>
      <c:valAx>
        <c:axId val="1510620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51060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txPr>
        <a:bodyPr/>
        <a:lstStyle/>
        <a:p>
          <a:pPr>
            <a:defRPr>
              <a:solidFill>
                <a:srgbClr val="604900"/>
              </a:solidFill>
              <a:latin typeface="GHEA Mariam" panose="02000503080000020003" pitchFamily="50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1"/>
          <c:order val="0"/>
          <c:tx>
            <c:strRef>
              <c:f>Sheet1!$D$55</c:f>
              <c:strCache>
                <c:ptCount val="1"/>
                <c:pt idx="0">
                  <c:v>Միջոցառում, հատ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flat">
              <a:bevelT/>
              <a:bevelB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flat"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1-BA5C-446E-A737-357B627F9A8C}"/>
              </c:ext>
            </c:extLst>
          </c:dPt>
          <c:dPt>
            <c:idx val="1"/>
            <c:invertIfNegative val="0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flat"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3-BA5C-446E-A737-357B627F9A8C}"/>
              </c:ext>
            </c:extLst>
          </c:dPt>
          <c:dPt>
            <c:idx val="2"/>
            <c:invertIfNegative val="0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flat"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5-BA5C-446E-A737-357B627F9A8C}"/>
              </c:ext>
            </c:extLst>
          </c:dPt>
          <c:cat>
            <c:numRef>
              <c:f>Sheet1!$B$56:$C$58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Sheet1!$D$56:$D$58</c:f>
              <c:numCache>
                <c:formatCode>#,##0</c:formatCode>
                <c:ptCount val="3"/>
                <c:pt idx="0">
                  <c:v>5200305</c:v>
                </c:pt>
                <c:pt idx="1">
                  <c:v>7153202</c:v>
                </c:pt>
                <c:pt idx="2">
                  <c:v>4649592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D8-4DC4-8A79-EDC57226D1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7"/>
        <c:overlap val="-69"/>
        <c:axId val="151060480"/>
        <c:axId val="151062016"/>
      </c:barChart>
      <c:catAx>
        <c:axId val="151060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062016"/>
        <c:crosses val="autoZero"/>
        <c:auto val="1"/>
        <c:lblAlgn val="ctr"/>
        <c:lblOffset val="100"/>
        <c:noMultiLvlLbl val="0"/>
      </c:catAx>
      <c:valAx>
        <c:axId val="151062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06048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խելացի!$E$4</c:f>
              <c:strCache>
                <c:ptCount val="1"/>
                <c:pt idx="0">
                  <c:v>անասնաշենք, հատ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flat">
              <a:bevelT/>
              <a:bevelB/>
            </a:sp3d>
          </c:spPr>
          <c:invertIfNegative val="0"/>
          <c:dLbls>
            <c:dLbl>
              <c:idx val="3"/>
              <c:layout>
                <c:manualLayout>
                  <c:x val="3.3326580545884141E-3"/>
                  <c:y val="-7.469084159255864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5">
                          <a:lumMod val="50000"/>
                        </a:schemeClr>
                      </a:solidFill>
                      <a:latin typeface="GHEA Mariam" panose="02000503080000020003" pitchFamily="50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6E8-4ECC-9C35-8465A137E9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latin typeface="GHEA Mariam" panose="02000503080000020003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խելացի!$D$5:$D$9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խելացի!$E$5:$E$9</c:f>
              <c:numCache>
                <c:formatCode>General</c:formatCode>
                <c:ptCount val="5"/>
                <c:pt idx="0">
                  <c:v>13</c:v>
                </c:pt>
                <c:pt idx="1">
                  <c:v>23</c:v>
                </c:pt>
                <c:pt idx="2">
                  <c:v>13</c:v>
                </c:pt>
                <c:pt idx="3">
                  <c:v>2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E8-4ECC-9C35-8465A137E9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604515888"/>
        <c:axId val="604523088"/>
      </c:barChart>
      <c:catAx>
        <c:axId val="6045158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GHEA Mariam" panose="02000503080000020003" pitchFamily="50" charset="0"/>
                <a:ea typeface="+mn-ea"/>
                <a:cs typeface="+mn-cs"/>
              </a:defRPr>
            </a:pPr>
            <a:endParaRPr lang="en-US"/>
          </a:p>
        </c:txPr>
        <c:crossAx val="604523088"/>
        <c:crosses val="autoZero"/>
        <c:auto val="1"/>
        <c:lblAlgn val="ctr"/>
        <c:lblOffset val="100"/>
        <c:noMultiLvlLbl val="0"/>
      </c:catAx>
      <c:valAx>
        <c:axId val="604523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4515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197695375110342"/>
          <c:y val="0.84997105520856231"/>
          <c:w val="0.52604406666155845"/>
          <c:h val="0.112550727161034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accent1">
                  <a:lumMod val="50000"/>
                </a:schemeClr>
              </a:solidFill>
              <a:latin typeface="GHEA Mariam" panose="02000503080000020003" pitchFamily="50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Sheet1!$E$14</c:f>
              <c:strCache>
                <c:ptCount val="1"/>
                <c:pt idx="0">
                  <c:v>Տրամադրված վարկեր, մլրդ դրամ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flat"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Sheet1!$D$15:$D$20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Sheet1!$E$15:$E$20</c:f>
              <c:numCache>
                <c:formatCode>General</c:formatCode>
                <c:ptCount val="6"/>
                <c:pt idx="0">
                  <c:v>192</c:v>
                </c:pt>
                <c:pt idx="1">
                  <c:v>230</c:v>
                </c:pt>
                <c:pt idx="2">
                  <c:v>257</c:v>
                </c:pt>
                <c:pt idx="3">
                  <c:v>272</c:v>
                </c:pt>
                <c:pt idx="4">
                  <c:v>317</c:v>
                </c:pt>
                <c:pt idx="5">
                  <c:v>343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B0-4E64-9896-23B6CAFB2CA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51060480"/>
        <c:axId val="151062016"/>
      </c:barChart>
      <c:catAx>
        <c:axId val="151060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062016"/>
        <c:crosses val="autoZero"/>
        <c:auto val="1"/>
        <c:lblAlgn val="ctr"/>
        <c:lblOffset val="100"/>
        <c:noMultiLvlLbl val="0"/>
      </c:catAx>
      <c:valAx>
        <c:axId val="1510620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060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175821066777739"/>
          <c:y val="2.1408183050465348E-2"/>
          <c:w val="0.78824178933222255"/>
          <c:h val="0.95733547593599666"/>
        </c:manualLayout>
      </c:layout>
      <c:barChart>
        <c:barDir val="bar"/>
        <c:grouping val="stacked"/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B w="114300" prst="artDeco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B w="114300" prst="artDeco"/>
              </a:sp3d>
            </c:spPr>
            <c:extLst>
              <c:ext xmlns:c16="http://schemas.microsoft.com/office/drawing/2014/chart" uri="{C3380CC4-5D6E-409C-BE32-E72D297353CC}">
                <c16:uniqueId val="{00000001-364A-4F32-ABC0-932788C8665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B w="114300" prst="artDeco"/>
              </a:sp3d>
            </c:spPr>
            <c:extLst>
              <c:ext xmlns:c16="http://schemas.microsoft.com/office/drawing/2014/chart" uri="{C3380CC4-5D6E-409C-BE32-E72D297353CC}">
                <c16:uniqueId val="{00000003-364A-4F32-ABC0-932788C8665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B w="114300" prst="artDeco"/>
              </a:sp3d>
            </c:spPr>
            <c:extLst>
              <c:ext xmlns:c16="http://schemas.microsoft.com/office/drawing/2014/chart" uri="{C3380CC4-5D6E-409C-BE32-E72D297353CC}">
                <c16:uniqueId val="{00000005-364A-4F32-ABC0-932788C8665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B w="114300" prst="artDeco"/>
              </a:sp3d>
            </c:spPr>
            <c:extLst>
              <c:ext xmlns:c16="http://schemas.microsoft.com/office/drawing/2014/chart" uri="{C3380CC4-5D6E-409C-BE32-E72D297353CC}">
                <c16:uniqueId val="{00000007-364A-4F32-ABC0-932788C8665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B w="114300" prst="artDeco"/>
              </a:sp3d>
            </c:spPr>
            <c:extLst>
              <c:ext xmlns:c16="http://schemas.microsoft.com/office/drawing/2014/chart" uri="{C3380CC4-5D6E-409C-BE32-E72D297353CC}">
                <c16:uniqueId val="{00000009-364A-4F32-ABC0-932788C86653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B w="114300" prst="artDeco"/>
              </a:sp3d>
            </c:spPr>
            <c:extLst>
              <c:ext xmlns:c16="http://schemas.microsoft.com/office/drawing/2014/chart" uri="{C3380CC4-5D6E-409C-BE32-E72D297353CC}">
                <c16:uniqueId val="{0000000B-364A-4F32-ABC0-932788C86653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B w="114300" prst="artDeco"/>
              </a:sp3d>
            </c:spPr>
            <c:extLst>
              <c:ext xmlns:c16="http://schemas.microsoft.com/office/drawing/2014/chart" uri="{C3380CC4-5D6E-409C-BE32-E72D297353CC}">
                <c16:uniqueId val="{0000000D-364A-4F32-ABC0-932788C86653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B w="114300" prst="artDeco"/>
              </a:sp3d>
            </c:spPr>
            <c:extLst>
              <c:ext xmlns:c16="http://schemas.microsoft.com/office/drawing/2014/chart" uri="{C3380CC4-5D6E-409C-BE32-E72D297353CC}">
                <c16:uniqueId val="{0000000F-364A-4F32-ABC0-932788C86653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B w="114300" prst="artDeco"/>
              </a:sp3d>
            </c:spPr>
            <c:extLst>
              <c:ext xmlns:c16="http://schemas.microsoft.com/office/drawing/2014/chart" uri="{C3380CC4-5D6E-409C-BE32-E72D297353CC}">
                <c16:uniqueId val="{00000011-364A-4F32-ABC0-932788C86653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>
                  <a:lumMod val="8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B w="114300" prst="artDeco"/>
              </a:sp3d>
            </c:spPr>
            <c:extLst>
              <c:ext xmlns:c16="http://schemas.microsoft.com/office/drawing/2014/chart" uri="{C3380CC4-5D6E-409C-BE32-E72D297353CC}">
                <c16:uniqueId val="{00000013-364A-4F32-ABC0-932788C86653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3">
                  <a:lumMod val="8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B w="114300" prst="artDeco"/>
              </a:sp3d>
            </c:spPr>
            <c:extLst>
              <c:ext xmlns:c16="http://schemas.microsoft.com/office/drawing/2014/chart" uri="{C3380CC4-5D6E-409C-BE32-E72D297353CC}">
                <c16:uniqueId val="{00000015-364A-4F32-ABC0-932788C86653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5">
                  <a:lumMod val="8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B w="114300" prst="artDeco"/>
              </a:sp3d>
            </c:spPr>
            <c:extLst>
              <c:ext xmlns:c16="http://schemas.microsoft.com/office/drawing/2014/chart" uri="{C3380CC4-5D6E-409C-BE32-E72D297353CC}">
                <c16:uniqueId val="{00000017-364A-4F32-ABC0-932788C86653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B w="114300" prst="artDeco"/>
              </a:sp3d>
            </c:spPr>
            <c:extLst>
              <c:ext xmlns:c16="http://schemas.microsoft.com/office/drawing/2014/chart" uri="{C3380CC4-5D6E-409C-BE32-E72D297353CC}">
                <c16:uniqueId val="{00000019-364A-4F32-ABC0-932788C86653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B w="114300" prst="artDeco"/>
              </a:sp3d>
            </c:spPr>
            <c:extLst>
              <c:ext xmlns:c16="http://schemas.microsoft.com/office/drawing/2014/chart" uri="{C3380CC4-5D6E-409C-BE32-E72D297353CC}">
                <c16:uniqueId val="{0000001B-364A-4F32-ABC0-932788C86653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B w="114300" prst="artDeco"/>
              </a:sp3d>
            </c:spPr>
            <c:extLst>
              <c:ext xmlns:c16="http://schemas.microsoft.com/office/drawing/2014/chart" uri="{C3380CC4-5D6E-409C-BE32-E72D297353CC}">
                <c16:uniqueId val="{0000001D-364A-4F32-ABC0-932788C86653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B w="114300" prst="artDeco"/>
              </a:sp3d>
            </c:spPr>
            <c:extLst>
              <c:ext xmlns:c16="http://schemas.microsoft.com/office/drawing/2014/chart" uri="{C3380CC4-5D6E-409C-BE32-E72D297353CC}">
                <c16:uniqueId val="{0000001F-364A-4F32-ABC0-932788C86653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B w="114300" prst="artDeco"/>
              </a:sp3d>
            </c:spPr>
            <c:extLst>
              <c:ext xmlns:c16="http://schemas.microsoft.com/office/drawing/2014/chart" uri="{C3380CC4-5D6E-409C-BE32-E72D297353CC}">
                <c16:uniqueId val="{00000021-364A-4F32-ABC0-932788C86653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B w="114300" prst="artDeco"/>
              </a:sp3d>
            </c:spPr>
            <c:extLst>
              <c:ext xmlns:c16="http://schemas.microsoft.com/office/drawing/2014/chart" uri="{C3380CC4-5D6E-409C-BE32-E72D297353CC}">
                <c16:uniqueId val="{00000023-364A-4F32-ABC0-932788C86653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1">
                  <a:lumMod val="70000"/>
                  <a:lumOff val="3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B w="114300" prst="artDeco"/>
              </a:sp3d>
            </c:spPr>
            <c:extLst>
              <c:ext xmlns:c16="http://schemas.microsoft.com/office/drawing/2014/chart" uri="{C3380CC4-5D6E-409C-BE32-E72D297353CC}">
                <c16:uniqueId val="{00000025-364A-4F32-ABC0-932788C86653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3">
                  <a:lumMod val="70000"/>
                  <a:lumOff val="3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B w="114300" prst="artDeco"/>
              </a:sp3d>
            </c:spPr>
            <c:extLst>
              <c:ext xmlns:c16="http://schemas.microsoft.com/office/drawing/2014/chart" uri="{C3380CC4-5D6E-409C-BE32-E72D297353CC}">
                <c16:uniqueId val="{00000027-364A-4F32-ABC0-932788C86653}"/>
              </c:ext>
            </c:extLst>
          </c:dPt>
          <c:dPt>
            <c:idx val="20"/>
            <c:invertIfNegative val="0"/>
            <c:bubble3D val="0"/>
            <c:spPr>
              <a:solidFill>
                <a:schemeClr val="accent5">
                  <a:lumMod val="70000"/>
                  <a:lumOff val="3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B w="114300" prst="artDeco"/>
              </a:sp3d>
            </c:spPr>
            <c:extLst>
              <c:ext xmlns:c16="http://schemas.microsoft.com/office/drawing/2014/chart" uri="{C3380CC4-5D6E-409C-BE32-E72D297353CC}">
                <c16:uniqueId val="{00000029-364A-4F32-ABC0-932788C86653}"/>
              </c:ext>
            </c:extLst>
          </c:dPt>
          <c:dLbls>
            <c:dLbl>
              <c:idx val="10"/>
              <c:layout>
                <c:manualLayout>
                  <c:x val="5.5177388434750785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64A-4F32-ABC0-932788C86653}"/>
                </c:ext>
              </c:extLst>
            </c:dLbl>
            <c:dLbl>
              <c:idx val="11"/>
              <c:layout>
                <c:manualLayout>
                  <c:x val="8.5179953313897508E-2"/>
                  <c:y val="-5.1237266344114681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364A-4F32-ABC0-932788C86653}"/>
                </c:ext>
              </c:extLst>
            </c:dLbl>
            <c:dLbl>
              <c:idx val="15"/>
              <c:layout>
                <c:manualLayout>
                  <c:x val="3.1412695891040966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latin typeface="GHEA Mariam" panose="02000503080000020003" pitchFamily="50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1F-364A-4F32-ABC0-932788C86653}"/>
                </c:ext>
              </c:extLst>
            </c:dLbl>
            <c:dLbl>
              <c:idx val="16"/>
              <c:layout>
                <c:manualLayout>
                  <c:x val="-2.2887449090632402E-3"/>
                  <c:y val="-2.794682236520437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latin typeface="GHEA Mariam" panose="02000503080000020003" pitchFamily="50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3264201071786202"/>
                      <c:h val="5.326874062259168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21-364A-4F32-ABC0-932788C86653}"/>
                </c:ext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atin typeface="GHEA Mariam" panose="02000503080000020003" pitchFamily="50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3-364A-4F32-ABC0-932788C866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GHEA Mariam" panose="02000503080000020003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'ինտենսիվ այգի'!$C$30:$C$50</c:f>
              <c:strCache>
                <c:ptCount val="21"/>
                <c:pt idx="0">
                  <c:v>արքայանարինջ</c:v>
                </c:pt>
                <c:pt idx="1">
                  <c:v>կարմիր հաղարջ</c:v>
                </c:pt>
                <c:pt idx="2">
                  <c:v>կոկռոշենի</c:v>
                </c:pt>
                <c:pt idx="3">
                  <c:v>տխիլենի</c:v>
                </c:pt>
                <c:pt idx="4">
                  <c:v>թզենի</c:v>
                </c:pt>
                <c:pt idx="5">
                  <c:v>հապալաս</c:v>
                </c:pt>
                <c:pt idx="6">
                  <c:v>նռնենի</c:v>
                </c:pt>
                <c:pt idx="7">
                  <c:v>սերկևիլենի</c:v>
                </c:pt>
                <c:pt idx="8">
                  <c:v>մոշենի</c:v>
                </c:pt>
                <c:pt idx="9">
                  <c:v>արևելյան խուրմա</c:v>
                </c:pt>
                <c:pt idx="10">
                  <c:v>ազնվամորի </c:v>
                </c:pt>
                <c:pt idx="11">
                  <c:v>խնձորենի</c:v>
                </c:pt>
                <c:pt idx="12">
                  <c:v>տանձենի</c:v>
                </c:pt>
                <c:pt idx="13">
                  <c:v>ընկուզենի</c:v>
                </c:pt>
                <c:pt idx="14">
                  <c:v>պիստակենի</c:v>
                </c:pt>
                <c:pt idx="15">
                  <c:v>ծիրանենի</c:v>
                </c:pt>
                <c:pt idx="16">
                  <c:v>խաղող</c:v>
                </c:pt>
                <c:pt idx="17">
                  <c:v>սալորենի</c:v>
                </c:pt>
                <c:pt idx="18">
                  <c:v>կեռասենի</c:v>
                </c:pt>
                <c:pt idx="19">
                  <c:v>նշենի</c:v>
                </c:pt>
                <c:pt idx="20">
                  <c:v>դեղձենի և նեկտարենի</c:v>
                </c:pt>
              </c:strCache>
            </c:strRef>
          </c:cat>
          <c:val>
            <c:numRef>
              <c:f>'ինտենսիվ այգի'!$D$30:$D$50</c:f>
              <c:numCache>
                <c:formatCode>0.0</c:formatCode>
                <c:ptCount val="21"/>
                <c:pt idx="0">
                  <c:v>0.6</c:v>
                </c:pt>
                <c:pt idx="1">
                  <c:v>0.7</c:v>
                </c:pt>
                <c:pt idx="2">
                  <c:v>0.8</c:v>
                </c:pt>
                <c:pt idx="3">
                  <c:v>5.3132900000000003</c:v>
                </c:pt>
                <c:pt idx="4" formatCode="0">
                  <c:v>15.610669999999999</c:v>
                </c:pt>
                <c:pt idx="5" formatCode="0">
                  <c:v>8.7199999999999989</c:v>
                </c:pt>
                <c:pt idx="6" formatCode="0">
                  <c:v>14.882</c:v>
                </c:pt>
                <c:pt idx="7" formatCode="0">
                  <c:v>12.55</c:v>
                </c:pt>
                <c:pt idx="8" formatCode="0">
                  <c:v>20.223399999999998</c:v>
                </c:pt>
                <c:pt idx="9" formatCode="0">
                  <c:v>28.204519999999999</c:v>
                </c:pt>
                <c:pt idx="10" formatCode="0">
                  <c:v>96.781940000000006</c:v>
                </c:pt>
                <c:pt idx="11" formatCode="0">
                  <c:v>303.96113000000003</c:v>
                </c:pt>
                <c:pt idx="12" formatCode="0">
                  <c:v>398.76636000000002</c:v>
                </c:pt>
                <c:pt idx="13" formatCode="0">
                  <c:v>305.15868</c:v>
                </c:pt>
                <c:pt idx="14" formatCode="0">
                  <c:v>385.69923999999997</c:v>
                </c:pt>
                <c:pt idx="15" formatCode="0">
                  <c:v>294.43177000000003</c:v>
                </c:pt>
                <c:pt idx="16" formatCode="0">
                  <c:v>444.86365000000001</c:v>
                </c:pt>
                <c:pt idx="17" formatCode="0">
                  <c:v>400.0154</c:v>
                </c:pt>
                <c:pt idx="18" formatCode="0">
                  <c:v>1087.0940000000001</c:v>
                </c:pt>
                <c:pt idx="19" formatCode="0">
                  <c:v>999.01923999999997</c:v>
                </c:pt>
                <c:pt idx="20" formatCode="0">
                  <c:v>2909.1532899999997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A-364A-4F32-ABC0-932788C8665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"/>
        <c:overlap val="-8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  <c:axId val="200407296"/>
        <c:axId val="200085504"/>
      </c:barChart>
      <c:catAx>
        <c:axId val="2004072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0085504"/>
        <c:crosses val="autoZero"/>
        <c:auto val="1"/>
        <c:lblAlgn val="ctr"/>
        <c:lblOffset val="100"/>
        <c:noMultiLvlLbl val="0"/>
      </c:catAx>
      <c:valAx>
        <c:axId val="20008550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one"/>
        <c:crossAx val="200407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307911892732287E-2"/>
          <c:y val="3.8180659121952641E-2"/>
          <c:w val="0.81992337885250677"/>
          <c:h val="0.71442540402701804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Այգեհիմնման հայտեր, հա</c:v>
                </c:pt>
              </c:strCache>
            </c:strRef>
          </c:tx>
          <c:spPr>
            <a:effectLst>
              <a:outerShdw blurRad="508000" dist="50800" dir="5400000" algn="ctr" rotWithShape="0">
                <a:srgbClr val="000000">
                  <a:alpha val="4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  <a:bevelB w="165100" prst="coolSlant"/>
            </a:sp3d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5">
                      <a:tint val="58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tint val="58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tint val="58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0" dist="50800" dir="5400000" algn="ctr" rotWithShape="0">
                  <a:srgbClr val="000000">
                    <a:alpha val="42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prst="angle"/>
                <a:bevelB w="165100" prst="coolSlant"/>
              </a:sp3d>
            </c:spPr>
            <c:extLst>
              <c:ext xmlns:c16="http://schemas.microsoft.com/office/drawing/2014/chart" uri="{C3380CC4-5D6E-409C-BE32-E72D297353CC}">
                <c16:uniqueId val="{00000001-3E02-4116-B918-BA6BD37A34DA}"/>
              </c:ext>
            </c:extLst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5">
                      <a:tint val="8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tint val="8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tint val="8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0" dist="50800" dir="5400000" algn="ctr" rotWithShape="0">
                  <a:srgbClr val="000000">
                    <a:alpha val="42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prst="angle"/>
                <a:bevelB w="165100" prst="coolSlant"/>
              </a:sp3d>
            </c:spPr>
            <c:extLst>
              <c:ext xmlns:c16="http://schemas.microsoft.com/office/drawing/2014/chart" uri="{C3380CC4-5D6E-409C-BE32-E72D297353CC}">
                <c16:uniqueId val="{00000003-3E02-4116-B918-BA6BD37A34DA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5">
                      <a:shade val="8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hade val="8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shade val="8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0" dist="50800" dir="5400000" algn="ctr" rotWithShape="0">
                  <a:srgbClr val="000000">
                    <a:alpha val="42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prst="angle"/>
                <a:bevelB w="165100" prst="coolSlant"/>
              </a:sp3d>
            </c:spPr>
            <c:extLst>
              <c:ext xmlns:c16="http://schemas.microsoft.com/office/drawing/2014/chart" uri="{C3380CC4-5D6E-409C-BE32-E72D297353CC}">
                <c16:uniqueId val="{00000005-3E02-4116-B918-BA6BD37A34DA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5">
                      <a:shade val="58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hade val="58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shade val="58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0" dist="50800" dir="5400000" algn="ctr" rotWithShape="0">
                  <a:srgbClr val="000000">
                    <a:alpha val="42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prst="angle"/>
                <a:bevelB w="165100" prst="coolSlant"/>
              </a:sp3d>
            </c:spPr>
            <c:extLst>
              <c:ext xmlns:c16="http://schemas.microsoft.com/office/drawing/2014/chart" uri="{C3380CC4-5D6E-409C-BE32-E72D297353CC}">
                <c16:uniqueId val="{00000007-3E02-4116-B918-BA6BD37A34DA}"/>
              </c:ext>
            </c:extLst>
          </c:dPt>
          <c:dLbls>
            <c:dLbl>
              <c:idx val="2"/>
              <c:layout>
                <c:manualLayout>
                  <c:x val="-2.5215858670473929E-3"/>
                  <c:y val="3.95570236298708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E02-4116-B918-BA6BD37A34DA}"/>
                </c:ext>
              </c:extLst>
            </c:dLbl>
            <c:dLbl>
              <c:idx val="3"/>
              <c:layout>
                <c:manualLayout>
                  <c:x val="2.9289694916692726E-3"/>
                  <c:y val="-2.042688161536423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E02-4116-B918-BA6BD37A34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Sheet1!$B$2:$B$5</c:f>
              <c:numCache>
                <c:formatCode>0</c:formatCode>
                <c:ptCount val="4"/>
                <c:pt idx="0">
                  <c:v>1368.44</c:v>
                </c:pt>
                <c:pt idx="1">
                  <c:v>2132.4707199999998</c:v>
                </c:pt>
                <c:pt idx="2">
                  <c:v>2270.60295</c:v>
                </c:pt>
                <c:pt idx="3">
                  <c:v>1353.7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E02-4116-B918-BA6BD37A34D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00024064"/>
        <c:axId val="200025600"/>
      </c:barChart>
      <c:catAx>
        <c:axId val="200024064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GHEA Mariam" panose="02000503080000020003" pitchFamily="50" charset="0"/>
                    <a:ea typeface="+mn-ea"/>
                    <a:cs typeface="+mn-cs"/>
                  </a:defRPr>
                </a:pPr>
                <a:r>
                  <a:rPr lang="hy-AM" dirty="0">
                    <a:latin typeface="GHEA Mariam" panose="02000503080000020003" pitchFamily="50" charset="0"/>
                  </a:rPr>
                  <a:t>Այգեհիմնման հայտ, հա</a:t>
                </a:r>
                <a:endParaRPr lang="en-US" dirty="0">
                  <a:latin typeface="GHEA Mariam" panose="02000503080000020003" pitchFamily="50" charset="0"/>
                </a:endParaRPr>
              </a:p>
            </c:rich>
          </c:tx>
          <c:layout>
            <c:manualLayout>
              <c:xMode val="edge"/>
              <c:yMode val="edge"/>
              <c:x val="0.34920165978012896"/>
              <c:y val="0.910070653688358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2"/>
                  </a:solidFill>
                  <a:latin typeface="GHEA Mariam" panose="02000503080000020003" pitchFamily="50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200025600"/>
        <c:crosses val="autoZero"/>
        <c:auto val="1"/>
        <c:lblAlgn val="ctr"/>
        <c:lblOffset val="100"/>
        <c:noMultiLvlLbl val="0"/>
      </c:catAx>
      <c:valAx>
        <c:axId val="2000256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4">
                  <a:lumMod val="50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200024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3589310699684481E-2"/>
          <c:y val="0.79348773031454067"/>
          <c:w val="0.94124287974636422"/>
          <c:h val="0.112289141705057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5">
                  <a:lumMod val="50000"/>
                </a:schemeClr>
              </a:solidFill>
              <a:latin typeface="GHEA Mariam" panose="02000503080000020003" pitchFamily="50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ինտենսիվ!$D$64</c:f>
              <c:strCache>
                <c:ptCount val="1"/>
                <c:pt idx="0">
                  <c:v>Հա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C54-4495-9431-683C7678E05C}"/>
              </c:ext>
            </c:extLst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C54-4495-9431-683C7678E05C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C54-4495-9431-683C7678E05C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C54-4495-9431-683C7678E05C}"/>
              </c:ext>
            </c:extLst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DC54-4495-9431-683C7678E05C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0.6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C54-4495-9431-683C7678E05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7.1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DC54-4495-9431-683C7678E05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1.2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DC54-4495-9431-683C7678E0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GHEA Mariam" panose="02000503080000020003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ինտենսիվ!$C$65:$C$69</c:f>
              <c:strCache>
                <c:ptCount val="5"/>
                <c:pt idx="0">
                  <c:v>Սյունիք</c:v>
                </c:pt>
                <c:pt idx="1">
                  <c:v>Արարատ</c:v>
                </c:pt>
                <c:pt idx="2">
                  <c:v>Արմավիր</c:v>
                </c:pt>
                <c:pt idx="3">
                  <c:v>Արագածոտն</c:v>
                </c:pt>
                <c:pt idx="4">
                  <c:v>Տավուշ</c:v>
                </c:pt>
              </c:strCache>
            </c:strRef>
          </c:cat>
          <c:val>
            <c:numRef>
              <c:f>ինտենսիվ!$D$65:$D$69</c:f>
              <c:numCache>
                <c:formatCode>0.0</c:formatCode>
                <c:ptCount val="5"/>
                <c:pt idx="0">
                  <c:v>80</c:v>
                </c:pt>
                <c:pt idx="1">
                  <c:v>170</c:v>
                </c:pt>
                <c:pt idx="2">
                  <c:v>954.2</c:v>
                </c:pt>
                <c:pt idx="3">
                  <c:v>390.5</c:v>
                </c:pt>
                <c:pt idx="4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C54-4495-9431-683C7678E05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601524712"/>
        <c:axId val="601525696"/>
      </c:barChart>
      <c:catAx>
        <c:axId val="601524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GHEA Mariam" panose="02000503080000020003" pitchFamily="50" charset="0"/>
                <a:ea typeface="+mn-ea"/>
                <a:cs typeface="+mn-cs"/>
              </a:defRPr>
            </a:pPr>
            <a:endParaRPr lang="en-US"/>
          </a:p>
        </c:txPr>
        <c:crossAx val="601525696"/>
        <c:crosses val="autoZero"/>
        <c:auto val="1"/>
        <c:lblAlgn val="ctr"/>
        <c:lblOffset val="100"/>
        <c:noMultiLvlLbl val="0"/>
      </c:catAx>
      <c:valAx>
        <c:axId val="6015256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601524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025371828521433E-2"/>
          <c:y val="6.4814814814814811E-2"/>
          <c:w val="0.86486351706036746"/>
          <c:h val="0.735771361913094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'Ռիսկ, ապ.վճար, քանակ'!$C$73</c:f>
              <c:strCache>
                <c:ptCount val="1"/>
                <c:pt idx="0">
                  <c:v>Պայմանագրերի քանակ, հատ</c:v>
                </c:pt>
              </c:strCache>
            </c:strRef>
          </c:tx>
          <c:spPr>
            <a:solidFill>
              <a:srgbClr val="63601D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flat"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0"/>
                  <c:y val="9.104461360284300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A8B-4942-854E-20CF9E1D8F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accent6">
                        <a:lumMod val="20000"/>
                        <a:lumOff val="80000"/>
                      </a:schemeClr>
                    </a:solidFill>
                    <a:latin typeface="GHEA Mariam" panose="02000503080000020003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'Ռիսկ, ապ.վճար, քանակ'!$D$72:$G$72</c:f>
              <c:strCache>
                <c:ptCount val="4"/>
                <c:pt idx="0">
                  <c:v>2020թ․</c:v>
                </c:pt>
                <c:pt idx="1">
                  <c:v>2021թ․</c:v>
                </c:pt>
                <c:pt idx="2">
                  <c:v>2022թ․</c:v>
                </c:pt>
                <c:pt idx="3">
                  <c:v>2023թ․</c:v>
                </c:pt>
              </c:strCache>
            </c:strRef>
          </c:cat>
          <c:val>
            <c:numRef>
              <c:f>'Ռիսկ, ապ.վճար, քանակ'!$D$73:$G$73</c:f>
              <c:numCache>
                <c:formatCode>General</c:formatCode>
                <c:ptCount val="4"/>
                <c:pt idx="0">
                  <c:v>1541</c:v>
                </c:pt>
                <c:pt idx="1">
                  <c:v>4278</c:v>
                </c:pt>
                <c:pt idx="2">
                  <c:v>5091</c:v>
                </c:pt>
                <c:pt idx="3">
                  <c:v>10192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8B-4942-854E-20CF9E1D8FB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9"/>
        <c:axId val="363318904"/>
        <c:axId val="363319984"/>
      </c:barChart>
      <c:lineChart>
        <c:grouping val="standard"/>
        <c:varyColors val="0"/>
        <c:ser>
          <c:idx val="1"/>
          <c:order val="1"/>
          <c:tx>
            <c:strRef>
              <c:f>'Ռիսկ, ապ.վճար, քանակ'!$C$74</c:f>
              <c:strCache>
                <c:ptCount val="1"/>
                <c:pt idx="0">
                  <c:v>Ապահովագրված մակերես, հա</c:v>
                </c:pt>
              </c:strCache>
            </c:strRef>
          </c:tx>
          <c:spPr>
            <a:ln w="28575" cap="rnd">
              <a:solidFill>
                <a:schemeClr val="accent3">
                  <a:lumMod val="50000"/>
                  <a:alpha val="58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63601D"/>
                    </a:solidFill>
                    <a:latin typeface="Arial Armenian" panose="020B06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'Ռիսկ, ապ.վճար, քանակ'!$D$72:$G$72</c:f>
              <c:strCache>
                <c:ptCount val="4"/>
                <c:pt idx="0">
                  <c:v>2020թ․</c:v>
                </c:pt>
                <c:pt idx="1">
                  <c:v>2021թ․</c:v>
                </c:pt>
                <c:pt idx="2">
                  <c:v>2022թ․</c:v>
                </c:pt>
                <c:pt idx="3">
                  <c:v>2023թ․</c:v>
                </c:pt>
              </c:strCache>
            </c:strRef>
          </c:cat>
          <c:val>
            <c:numRef>
              <c:f>'Ռիսկ, ապ.վճար, քանակ'!$D$74:$G$74</c:f>
              <c:numCache>
                <c:formatCode>General</c:formatCode>
                <c:ptCount val="4"/>
                <c:pt idx="0">
                  <c:v>2345</c:v>
                </c:pt>
                <c:pt idx="1">
                  <c:v>5832</c:v>
                </c:pt>
                <c:pt idx="2">
                  <c:v>6444</c:v>
                </c:pt>
                <c:pt idx="3">
                  <c:v>11662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A8B-4942-854E-20CF9E1D8FB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63318904"/>
        <c:axId val="363319984"/>
      </c:lineChart>
      <c:catAx>
        <c:axId val="363318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63601D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3319984"/>
        <c:crosses val="autoZero"/>
        <c:auto val="1"/>
        <c:lblAlgn val="ctr"/>
        <c:lblOffset val="100"/>
        <c:noMultiLvlLbl val="0"/>
      </c:catAx>
      <c:valAx>
        <c:axId val="3633199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63318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8467321307587688E-2"/>
          <c:y val="0.90508537659740851"/>
          <c:w val="0.88574479061203448"/>
          <c:h val="8.48575076962671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63601D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լիզինգ!$C$4</c:f>
              <c:strCache>
                <c:ptCount val="1"/>
                <c:pt idx="0">
                  <c:v>Տեխնիկայի քանակ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GHEA Mariam" panose="02000503080000020003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լիզինգ!$B$5:$B$8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լիզինգ!$C$5:$C$8</c:f>
              <c:numCache>
                <c:formatCode>General</c:formatCode>
                <c:ptCount val="4"/>
                <c:pt idx="0">
                  <c:v>538</c:v>
                </c:pt>
                <c:pt idx="1">
                  <c:v>573</c:v>
                </c:pt>
                <c:pt idx="2">
                  <c:v>719</c:v>
                </c:pt>
                <c:pt idx="3">
                  <c:v>920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ED-4934-AD9F-C1E3EFC7B45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97292032"/>
        <c:axId val="187937536"/>
      </c:barChart>
      <c:catAx>
        <c:axId val="197292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GHEA Mariam" panose="02000503080000020003" pitchFamily="50" charset="0"/>
                <a:ea typeface="+mn-ea"/>
                <a:cs typeface="+mn-cs"/>
              </a:defRPr>
            </a:pPr>
            <a:endParaRPr lang="en-US"/>
          </a:p>
        </c:txPr>
        <c:crossAx val="187937536"/>
        <c:crosses val="autoZero"/>
        <c:auto val="1"/>
        <c:lblAlgn val="ctr"/>
        <c:lblOffset val="100"/>
        <c:noMultiLvlLbl val="0"/>
      </c:catAx>
      <c:valAx>
        <c:axId val="18793753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97292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2"/>
              </a:solidFill>
              <a:latin typeface="GHEA Mariam" panose="02000503080000020003" pitchFamily="50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GHEA Mariam" panose="02000503080000020003" pitchFamily="50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962375371045894E-2"/>
          <c:y val="1.8885797434208276E-2"/>
          <c:w val="0.92607524925790818"/>
          <c:h val="0.617342515498993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լիզինգ!$L$5</c:f>
              <c:strCache>
                <c:ptCount val="1"/>
                <c:pt idx="0">
                  <c:v>Սարքավորումների քանակ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GHEA Mariam" panose="02000503080000020003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լիզինգ!$K$6:$K$9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լիզինգ!$L$6:$L$9</c:f>
              <c:numCache>
                <c:formatCode>General</c:formatCode>
                <c:ptCount val="4"/>
                <c:pt idx="0">
                  <c:v>776</c:v>
                </c:pt>
                <c:pt idx="1">
                  <c:v>710</c:v>
                </c:pt>
                <c:pt idx="2">
                  <c:v>495</c:v>
                </c:pt>
                <c:pt idx="3">
                  <c:v>429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8B-4CDC-85A1-246385B5F01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9"/>
        <c:overlap val="-24"/>
        <c:axId val="197292032"/>
        <c:axId val="187937536"/>
      </c:barChart>
      <c:catAx>
        <c:axId val="197292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GHEA Mariam" panose="02000503080000020003" pitchFamily="50" charset="0"/>
                <a:ea typeface="+mn-ea"/>
                <a:cs typeface="+mn-cs"/>
              </a:defRPr>
            </a:pPr>
            <a:endParaRPr lang="en-US"/>
          </a:p>
        </c:txPr>
        <c:crossAx val="187937536"/>
        <c:crosses val="autoZero"/>
        <c:auto val="1"/>
        <c:lblAlgn val="ctr"/>
        <c:lblOffset val="100"/>
        <c:noMultiLvlLbl val="0"/>
      </c:catAx>
      <c:valAx>
        <c:axId val="18793753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97292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2"/>
              </a:solidFill>
              <a:latin typeface="GHEA Mariam" panose="02000503080000020003" pitchFamily="50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GHEA Mariam" panose="02000503080000020003" pitchFamily="50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7570403342337436E-2"/>
          <c:y val="3.0384842731050909E-2"/>
          <c:w val="0.87366580551449435"/>
          <c:h val="0.6403223916536751"/>
        </c:manualLayout>
      </c:layout>
      <c:bar3DChart>
        <c:barDir val="col"/>
        <c:grouping val="clustered"/>
        <c:varyColors val="1"/>
        <c:ser>
          <c:idx val="0"/>
          <c:order val="0"/>
          <c:tx>
            <c:strRef>
              <c:f>լիզինգ!$C$29</c:f>
              <c:strCache>
                <c:ptCount val="1"/>
                <c:pt idx="0">
                  <c:v>Գյուղատնտեսական տեխնիկա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5">
                      <a:shade val="41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hade val="41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shade val="41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28CB-41B9-BFEC-EB607BDC7B02}"/>
              </c:ext>
            </c:extLst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5">
                      <a:shade val="53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hade val="53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shade val="53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28CB-41B9-BFEC-EB607BDC7B02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5">
                      <a:shade val="65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hade val="65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shade val="65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28CB-41B9-BFEC-EB607BDC7B02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5">
                      <a:shade val="7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hade val="7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shade val="7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28CB-41B9-BFEC-EB607BDC7B02}"/>
              </c:ext>
            </c:extLst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5">
                      <a:shade val="88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hade val="88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shade val="88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28CB-41B9-BFEC-EB607BDC7B02}"/>
              </c:ext>
            </c:extLst>
          </c:dPt>
          <c:dPt>
            <c:idx val="5"/>
            <c:invertIfNegative val="0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28CB-41B9-BFEC-EB607BDC7B02}"/>
              </c:ext>
            </c:extLst>
          </c:dPt>
          <c:dPt>
            <c:idx val="6"/>
            <c:invertIfNegative val="0"/>
            <c:bubble3D val="0"/>
            <c:spPr>
              <a:gradFill rotWithShape="1">
                <a:gsLst>
                  <a:gs pos="0">
                    <a:schemeClr val="accent5">
                      <a:tint val="89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tint val="89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tint val="89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28CB-41B9-BFEC-EB607BDC7B02}"/>
              </c:ext>
            </c:extLst>
          </c:dPt>
          <c:dPt>
            <c:idx val="7"/>
            <c:invertIfNegative val="0"/>
            <c:bubble3D val="0"/>
            <c:spPr>
              <a:gradFill rotWithShape="1">
                <a:gsLst>
                  <a:gs pos="0">
                    <a:schemeClr val="accent5">
                      <a:tint val="77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tint val="77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tint val="77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28CB-41B9-BFEC-EB607BDC7B02}"/>
              </c:ext>
            </c:extLst>
          </c:dPt>
          <c:dPt>
            <c:idx val="8"/>
            <c:invertIfNegative val="0"/>
            <c:bubble3D val="0"/>
            <c:spPr>
              <a:gradFill rotWithShape="1">
                <a:gsLst>
                  <a:gs pos="0">
                    <a:schemeClr val="accent5">
                      <a:tint val="65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tint val="65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tint val="65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28CB-41B9-BFEC-EB607BDC7B02}"/>
              </c:ext>
            </c:extLst>
          </c:dPt>
          <c:dPt>
            <c:idx val="9"/>
            <c:invertIfNegative val="0"/>
            <c:bubble3D val="0"/>
            <c:spPr>
              <a:gradFill rotWithShape="1">
                <a:gsLst>
                  <a:gs pos="0">
                    <a:schemeClr val="accent5">
                      <a:tint val="54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tint val="54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tint val="54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3-28CB-41B9-BFEC-EB607BDC7B02}"/>
              </c:ext>
            </c:extLst>
          </c:dPt>
          <c:dPt>
            <c:idx val="10"/>
            <c:invertIfNegative val="0"/>
            <c:bubble3D val="0"/>
            <c:spPr>
              <a:gradFill rotWithShape="1">
                <a:gsLst>
                  <a:gs pos="0">
                    <a:schemeClr val="accent5">
                      <a:tint val="42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tint val="42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tint val="42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5-28CB-41B9-BFEC-EB607BDC7B02}"/>
              </c:ext>
            </c:extLst>
          </c:dPt>
          <c:cat>
            <c:strRef>
              <c:f>լիզինգ!$B$30:$B$40</c:f>
              <c:strCache>
                <c:ptCount val="11"/>
                <c:pt idx="0">
                  <c:v>Արմավիր</c:v>
                </c:pt>
                <c:pt idx="1">
                  <c:v>Արարատ</c:v>
                </c:pt>
                <c:pt idx="2">
                  <c:v>Արագածոտն</c:v>
                </c:pt>
                <c:pt idx="3">
                  <c:v>Շիրակ</c:v>
                </c:pt>
                <c:pt idx="4">
                  <c:v>Կոտայք</c:v>
                </c:pt>
                <c:pt idx="5">
                  <c:v>Լոռի</c:v>
                </c:pt>
                <c:pt idx="6">
                  <c:v>Տավուշ</c:v>
                </c:pt>
                <c:pt idx="7">
                  <c:v>Գեղարքունիք</c:v>
                </c:pt>
                <c:pt idx="8">
                  <c:v>Սյունիք</c:v>
                </c:pt>
                <c:pt idx="9">
                  <c:v>Վայոց ձոր</c:v>
                </c:pt>
                <c:pt idx="10">
                  <c:v>Երևան</c:v>
                </c:pt>
              </c:strCache>
            </c:strRef>
          </c:cat>
          <c:val>
            <c:numRef>
              <c:f>լիզինգ!$C$30:$C$40</c:f>
              <c:numCache>
                <c:formatCode>General</c:formatCode>
                <c:ptCount val="11"/>
                <c:pt idx="0">
                  <c:v>290</c:v>
                </c:pt>
                <c:pt idx="1">
                  <c:v>97</c:v>
                </c:pt>
                <c:pt idx="2">
                  <c:v>71</c:v>
                </c:pt>
                <c:pt idx="3">
                  <c:v>80</c:v>
                </c:pt>
                <c:pt idx="4">
                  <c:v>65</c:v>
                </c:pt>
                <c:pt idx="5">
                  <c:v>64</c:v>
                </c:pt>
                <c:pt idx="6">
                  <c:v>26</c:v>
                </c:pt>
                <c:pt idx="7">
                  <c:v>100</c:v>
                </c:pt>
                <c:pt idx="8">
                  <c:v>8</c:v>
                </c:pt>
                <c:pt idx="9">
                  <c:v>17</c:v>
                </c:pt>
                <c:pt idx="10">
                  <c:v>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28CB-41B9-BFEC-EB607BDC7B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4"/>
        <c:shape val="box"/>
        <c:axId val="602905832"/>
        <c:axId val="602902592"/>
        <c:axId val="0"/>
      </c:bar3DChart>
      <c:catAx>
        <c:axId val="602905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2902592"/>
        <c:crosses val="autoZero"/>
        <c:auto val="1"/>
        <c:lblAlgn val="ctr"/>
        <c:lblOffset val="100"/>
        <c:noMultiLvlLbl val="0"/>
      </c:catAx>
      <c:valAx>
        <c:axId val="602902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5">
                  <a:lumMod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2905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alpha val="0"/>
      </a:schemeClr>
    </a:solidFill>
    <a:ln w="9525" cap="flat" cmpd="sng" algn="ctr">
      <a:solidFill>
        <a:schemeClr val="tx2">
          <a:lumMod val="15000"/>
          <a:lumOff val="85000"/>
        </a:schemeClr>
      </a:solidFill>
      <a:round/>
    </a:ln>
    <a:effectLst>
      <a:softEdge rad="12700"/>
    </a:effectLst>
    <a:scene3d>
      <a:camera prst="orthographicFront"/>
      <a:lightRig rig="threePt" dir="t"/>
    </a:scene3d>
    <a:sp3d>
      <a:bevelT/>
    </a:sp3d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7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107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0.64972</cdr:x>
      <cdr:y>0.10408</cdr:y>
    </cdr:from>
    <cdr:to>
      <cdr:x>0.79622</cdr:x>
      <cdr:y>0.21043</cdr:y>
    </cdr:to>
    <cdr:sp macro="" textlink="">
      <cdr:nvSpPr>
        <cdr:cNvPr id="2" name="Rectangle: Rounded Corners 1"/>
        <cdr:cNvSpPr/>
      </cdr:nvSpPr>
      <cdr:spPr>
        <a:xfrm xmlns:a="http://schemas.openxmlformats.org/drawingml/2006/main">
          <a:off x="4055166" y="365760"/>
          <a:ext cx="914400" cy="373712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bg1">
            <a:alpha val="6000"/>
          </a:schemeClr>
        </a:solidFill>
        <a:ln xmlns:a="http://schemas.openxmlformats.org/drawingml/2006/main">
          <a:solidFill>
            <a:schemeClr val="bg1">
              <a:lumMod val="85000"/>
            </a:schemeClr>
          </a:solidFill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hy-AM" dirty="0">
              <a:solidFill>
                <a:sysClr val="windowText" lastClr="000000"/>
              </a:solidFill>
            </a:rPr>
            <a:t>աճը՝ </a:t>
          </a:r>
          <a:r>
            <a:rPr lang="en-US" dirty="0">
              <a:solidFill>
                <a:sysClr val="windowText" lastClr="000000"/>
              </a:solidFill>
            </a:rPr>
            <a:t>81</a:t>
          </a:r>
          <a:r>
            <a:rPr lang="hy-AM" dirty="0">
              <a:solidFill>
                <a:sysClr val="windowText" lastClr="000000"/>
              </a:solidFill>
            </a:rPr>
            <a:t> </a:t>
          </a:r>
          <a:r>
            <a:rPr lang="en-US" dirty="0">
              <a:solidFill>
                <a:sysClr val="windowText" lastClr="000000"/>
              </a:solidFill>
            </a:rPr>
            <a:t>%</a:t>
          </a:r>
          <a:endParaRPr lang="en-US" dirty="0"/>
        </a:p>
      </cdr:txBody>
    </cdr:sp>
  </cdr:relSizeAnchor>
  <cdr:relSizeAnchor xmlns:cdr="http://schemas.openxmlformats.org/drawingml/2006/chartDrawing">
    <cdr:from>
      <cdr:x>0.60441</cdr:x>
      <cdr:y>0.09061</cdr:y>
    </cdr:from>
    <cdr:to>
      <cdr:x>0.79027</cdr:x>
      <cdr:y>0.11723</cdr:y>
    </cdr:to>
    <cdr:cxnSp macro="">
      <cdr:nvCxnSpPr>
        <cdr:cNvPr id="4" name="Straight Arrow Connector 3">
          <a:extLst xmlns:a="http://schemas.openxmlformats.org/drawingml/2006/main">
            <a:ext uri="{FF2B5EF4-FFF2-40B4-BE49-F238E27FC236}">
              <a16:creationId xmlns:a16="http://schemas.microsoft.com/office/drawing/2014/main" id="{B9C38419-307F-CC8A-2AC8-A614C16B3E8E}"/>
            </a:ext>
          </a:extLst>
        </cdr:cNvPr>
        <cdr:cNvCxnSpPr/>
      </cdr:nvCxnSpPr>
      <cdr:spPr>
        <a:xfrm xmlns:a="http://schemas.openxmlformats.org/drawingml/2006/main" flipV="1">
          <a:off x="3772345" y="318411"/>
          <a:ext cx="1160029" cy="93554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accent6">
              <a:lumMod val="50000"/>
            </a:schemeClr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9F86A48D-A005-426E-B841-EB697F114AFA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50884351-0408-460F-AA9A-5D07FDCDB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344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64CEA-BBC6-C34D-215A-C5912C1C16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BCA44B-9EB1-3A0A-871D-B967ED6A53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65CBD-1CA5-DE12-A743-37A66C9D5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C16D10-9519-492B-98DB-52C2D9D2F97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4A623D-EE5D-AE2B-8172-17CBAC771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A60E65-5A73-2686-C9D1-30A614F02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789C33-98F9-4FF9-9897-290B401086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8778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9C86D-3E5B-8964-6849-0800DD205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4F5B5E-94BD-E907-D190-FB08F556BE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47D8E4-3821-B3F2-F899-473E8DBA9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C16D10-9519-492B-98DB-52C2D9D2F97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9578CE-D9A1-D2A8-129B-57BB622C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3EC17F-4A19-868D-55DF-D147DB7A8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789C33-98F9-4FF9-9897-290B401086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2868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AB5470-9F3E-3B64-75C5-E22DDB0900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C8176D-B610-8546-B234-C1C6F96D64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DA16F0-38A3-AD44-3831-BFAFF2FDC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C16D10-9519-492B-98DB-52C2D9D2F97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D5E886-BCAD-783C-EAEB-0F8E03B13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44B4B-CB23-295C-01DE-256096C49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789C33-98F9-4FF9-9897-290B401086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7083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242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742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174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3182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505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2540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403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27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E9EBF-0CF3-0BE3-00EB-6D7C18BC5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AD5A6-C56B-428F-D3DA-0C9C7D7E39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B71C64-D576-8FF8-FD6C-33B8AFA42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C16D10-9519-492B-98DB-52C2D9D2F97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09D73-E0CB-179D-946E-049A86630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D5A3F-A673-A1CB-750F-B93AEA76F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789C33-98F9-4FF9-9897-290B401086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11681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8645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9838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8990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55475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2072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4266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226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1072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2062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409575" y="-4762"/>
            <a:ext cx="3761184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6301" y="1380069"/>
            <a:ext cx="6430967" cy="2616199"/>
          </a:xfrm>
        </p:spPr>
        <p:txBody>
          <a:bodyPr anchor="b">
            <a:normAutofit/>
          </a:bodyPr>
          <a:lstStyle>
            <a:lvl1pPr algn="r">
              <a:defRPr sz="45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6533" y="3996268"/>
            <a:ext cx="5240734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99309" y="5883276"/>
            <a:ext cx="324303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546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B8F85-87A8-3F18-E333-93E6CC64A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43C2E5-DA88-E87A-7508-8702F4CFE0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ECA2B8-5EA8-679B-C381-6E7A3618A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C16D10-9519-492B-98DB-52C2D9D2F97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257D7-77FD-A568-DE88-1D1B21156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19C674-D459-122C-31AD-C7F130864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789C33-98F9-4FF9-9897-290B401086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4169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13893" y="5867132"/>
            <a:ext cx="413376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4244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9210" y="2666999"/>
            <a:ext cx="6698061" cy="2110382"/>
          </a:xfrm>
        </p:spPr>
        <p:txBody>
          <a:bodyPr anchor="b"/>
          <a:lstStyle>
            <a:lvl1pPr algn="r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9209" y="4777381"/>
            <a:ext cx="669806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7591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685801"/>
            <a:ext cx="7514035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3235" y="2667000"/>
            <a:ext cx="3671292" cy="3124201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5976" y="2667000"/>
            <a:ext cx="3671292" cy="312420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4521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135" y="2658534"/>
            <a:ext cx="3455391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234" y="3335338"/>
            <a:ext cx="3671292" cy="2455862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366" y="2667000"/>
            <a:ext cx="3466903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5976" y="3335338"/>
            <a:ext cx="3671292" cy="2455862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6699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639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2940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5" y="1600200"/>
            <a:ext cx="2661841" cy="13716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6525" y="685800"/>
            <a:ext cx="4680743" cy="5105401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235" y="2971800"/>
            <a:ext cx="266184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8766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3" y="1752599"/>
            <a:ext cx="4069619" cy="1371600"/>
          </a:xfrm>
        </p:spPr>
        <p:txBody>
          <a:bodyPr anchor="b">
            <a:normAutofit/>
          </a:bodyPr>
          <a:lstStyle>
            <a:lvl1pPr algn="ctr">
              <a:defRPr sz="21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6011" y="914400"/>
            <a:ext cx="246073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043" y="3124199"/>
            <a:ext cx="406961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896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4732866"/>
            <a:ext cx="7514034" cy="566738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509" y="932112"/>
            <a:ext cx="6169458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234" y="5299603"/>
            <a:ext cx="75140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0695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5" y="685800"/>
            <a:ext cx="7514034" cy="3048000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5" y="4343400"/>
            <a:ext cx="7514035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703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E86D1-A002-D848-D9C0-5712FA1F7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C4C97-1E15-624D-5566-3018EF63D1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1A100E-94EF-3293-3880-24F4E89EB5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ED683B-C94B-EA2B-19BA-17F683A97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C16D10-9519-492B-98DB-52C2D9D2F97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6B98CC-B83C-159F-1C80-A015D6826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BF4DA3-F8D4-1455-9344-D3668AC76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789C33-98F9-4FF9-9897-290B401086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78323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198959" y="863023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0069" y="2819399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6159" y="685801"/>
            <a:ext cx="6742509" cy="2743199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827609" y="3428999"/>
            <a:ext cx="6399612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35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4343400"/>
            <a:ext cx="7514034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378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5" y="3308581"/>
            <a:ext cx="7514032" cy="1468800"/>
          </a:xfrm>
        </p:spPr>
        <p:txBody>
          <a:bodyPr anchor="b">
            <a:normAutofit/>
          </a:bodyPr>
          <a:lstStyle>
            <a:lvl1pPr algn="r">
              <a:defRPr sz="2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4777381"/>
            <a:ext cx="7514033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1301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198959" y="863023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0069" y="2819399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6159" y="685801"/>
            <a:ext cx="6742509" cy="2743199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235" y="3886200"/>
            <a:ext cx="7514033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1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4775200"/>
            <a:ext cx="7514033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465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5" y="685801"/>
            <a:ext cx="7514034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235" y="3505200"/>
            <a:ext cx="7514035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1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4343400"/>
            <a:ext cx="7514035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253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6295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9492" y="685800"/>
            <a:ext cx="1327777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234" y="685800"/>
            <a:ext cx="6014807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3958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01778" y="2061164"/>
            <a:ext cx="1726248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rgbClr val="253F6A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4559230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333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60C97-150F-055E-D324-047ADCDD6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5472CA-05E0-BF6C-351C-C6AE3CD27F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720272-ABB0-F461-AD7E-CA21D26CED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704319-1146-97C8-CB6D-1353AC5C03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EABA52-22E3-D1EF-E721-9573945883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DAB81E-8951-FF14-FC46-D3A3EFF5B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C16D10-9519-492B-98DB-52C2D9D2F97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791A2F-8670-9243-20A7-A9A04B727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E5F32F-84AE-7361-F762-151F7E3A4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789C33-98F9-4FF9-9897-290B401086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0730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807ED-B986-0A0F-8497-1B9F9514A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90EA45-C012-884A-6414-774E3A619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C16D10-9519-492B-98DB-52C2D9D2F97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946FBC-B933-F3A2-89B8-0DAE382B0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A3E8C6-80E6-A36D-20C7-FFB774AE6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789C33-98F9-4FF9-9897-290B401086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4481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A3759E-835B-BE22-930A-23D29CA16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C16D10-9519-492B-98DB-52C2D9D2F97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F0A652-C808-3312-0E96-74CE60787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2808E2-9D08-94E9-D18C-9F7CE5050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789C33-98F9-4FF9-9897-290B401086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0814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40F4F-219D-71B2-D80C-18F040770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7D46B-B206-A0F1-CEEA-EFAEC9F1D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E37BD5-A5EE-F9C7-50BD-533A363171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21CC73-5798-127B-8CDA-2520F0DE6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C16D10-9519-492B-98DB-52C2D9D2F97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A6001F-19EA-9825-C539-9F49D6633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B06E16-2D07-709E-5658-EA1139B34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789C33-98F9-4FF9-9897-290B401086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6932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895D7-3A6F-19BE-167E-1CD31B43D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81D248-5CA1-7A1D-B39C-6F54CB53E4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CE1A2C-ACD6-1AAA-386C-8F43547930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5F76FF-2CCD-6793-40C3-1EC52954D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C16D10-9519-492B-98DB-52C2D9D2F97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7723ED-0EF4-9CD3-9C26-3343F27BE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9AF64D-D96E-BE76-5FD8-BD574BD5C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789C33-98F9-4FF9-9897-290B401086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5865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4EF872-9F47-9C4C-3D66-5396E98E1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6085FB-6BA8-CCBC-50BA-1E5B61AA4C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C93986-CB49-1BC0-EFF3-CFBA93C217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3/11/2025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957DA3-6AD2-D2EA-7039-B4C1E38932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5AFC86-15B2-B4B6-FA2E-9952A4C795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181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48A87A34-81AB-432B-8DAE-1953F412C126}" type="datetimeFigureOut">
              <a:rPr lang="en-US" smtClean="0"/>
              <a:pPr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9571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13110" y="1"/>
            <a:ext cx="1827610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3234" y="685801"/>
            <a:ext cx="7514035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3" y="2667000"/>
            <a:ext cx="7514035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9492" y="5883276"/>
            <a:ext cx="857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9210" y="5883276"/>
            <a:ext cx="5313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13893" y="5883276"/>
            <a:ext cx="413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216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  <p:sldLayoutId id="2147483776" r:id="rId17"/>
    <p:sldLayoutId id="2147483777" r:id="rId18"/>
  </p:sldLayoutIdLst>
  <p:txStyles>
    <p:titleStyle>
      <a:lvl1pPr algn="ctr" defTabSz="342900" rtl="0" eaLnBrk="1" latinLnBrk="0" hangingPunct="1">
        <a:spcBef>
          <a:spcPct val="0"/>
        </a:spcBef>
        <a:buNone/>
        <a:defRPr sz="3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5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3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3.xml"/><Relationship Id="rId3" Type="http://schemas.openxmlformats.org/officeDocument/2006/relationships/image" Target="../media/image8.png"/><Relationship Id="rId7" Type="http://schemas.openxmlformats.org/officeDocument/2006/relationships/image" Target="../media/image21.sv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chart" Target="../charts/chart1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5.xml"/><Relationship Id="rId3" Type="http://schemas.openxmlformats.org/officeDocument/2006/relationships/image" Target="../media/image8.png"/><Relationship Id="rId7" Type="http://schemas.openxmlformats.org/officeDocument/2006/relationships/image" Target="../media/image21.sv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3.svg"/><Relationship Id="rId10" Type="http://schemas.openxmlformats.org/officeDocument/2006/relationships/chart" Target="../charts/chart17.xml"/><Relationship Id="rId4" Type="http://schemas.openxmlformats.org/officeDocument/2006/relationships/image" Target="../media/image12.png"/><Relationship Id="rId9" Type="http://schemas.openxmlformats.org/officeDocument/2006/relationships/chart" Target="../charts/chart1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8.xml"/><Relationship Id="rId3" Type="http://schemas.openxmlformats.org/officeDocument/2006/relationships/image" Target="../media/image8.png"/><Relationship Id="rId7" Type="http://schemas.openxmlformats.org/officeDocument/2006/relationships/image" Target="../media/image13.sv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6" Type="http://schemas.openxmlformats.org/officeDocument/2006/relationships/hyperlink" Target="https://mineconomy.am/" TargetMode="External"/><Relationship Id="rId5" Type="http://schemas.openxmlformats.org/officeDocument/2006/relationships/hyperlink" Target="mailto:secretariat@mineconomy.am" TargetMode="Externa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svg"/><Relationship Id="rId11" Type="http://schemas.openxmlformats.org/officeDocument/2006/relationships/chart" Target="../charts/chart2.xml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chart" Target="../charts/chart1.xml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chart" Target="../charts/chart4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5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6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3" Type="http://schemas.openxmlformats.org/officeDocument/2006/relationships/image" Target="../media/image8.png"/><Relationship Id="rId7" Type="http://schemas.openxmlformats.org/officeDocument/2006/relationships/chart" Target="../charts/chart8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7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Relationship Id="rId9" Type="http://schemas.openxmlformats.org/officeDocument/2006/relationships/chart" Target="../charts/char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chart" Target="../charts/chart12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1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4000"/>
            <a:lum/>
          </a:blip>
          <a:srcRect/>
          <a:stretch>
            <a:fillRect t="-6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45" y="54090"/>
            <a:ext cx="716182" cy="68825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423171" y="0"/>
            <a:ext cx="2835479" cy="688252"/>
          </a:xfrm>
          <a:prstGeom prst="rect">
            <a:avLst/>
          </a:prstGeom>
          <a:solidFill>
            <a:schemeClr val="bg2">
              <a:lumMod val="10000"/>
              <a:lumOff val="90000"/>
              <a:alpha val="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y-AM" b="1" dirty="0">
                <a:solidFill>
                  <a:schemeClr val="tx1"/>
                </a:solidFill>
                <a:latin typeface="GHEA Mariam" panose="02000503080000020003" pitchFamily="50" charset="0"/>
              </a:rPr>
              <a:t>ՀՀ ԷԿՈՆՈՄԻԿԱՅԻ ՆԱԽԱՐԱՐՈՒԹՅՈՒՆ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899EF8C-7987-2598-C55C-6CD00EC2B7C8}"/>
              </a:ext>
            </a:extLst>
          </p:cNvPr>
          <p:cNvSpPr/>
          <p:nvPr/>
        </p:nvSpPr>
        <p:spPr>
          <a:xfrm>
            <a:off x="1979804" y="528861"/>
            <a:ext cx="4292366" cy="688251"/>
          </a:xfrm>
          <a:prstGeom prst="rect">
            <a:avLst/>
          </a:prstGeom>
          <a:solidFill>
            <a:schemeClr val="bg2">
              <a:lumMod val="10000"/>
              <a:lumOff val="90000"/>
              <a:alpha val="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y-AM" b="1" dirty="0">
              <a:solidFill>
                <a:schemeClr val="bg2">
                  <a:lumMod val="90000"/>
                  <a:lumOff val="10000"/>
                </a:schemeClr>
              </a:solidFill>
              <a:latin typeface="GHEA Grapalat" panose="02000506050000020003" pitchFamily="50" charset="0"/>
            </a:endParaRPr>
          </a:p>
          <a:p>
            <a:pPr algn="ctr"/>
            <a:r>
              <a:rPr lang="hy-AM" b="1" dirty="0">
                <a:solidFill>
                  <a:schemeClr val="tx1"/>
                </a:solidFill>
                <a:latin typeface="GHEA Mariam" panose="02000503080000020003" pitchFamily="50" charset="0"/>
              </a:rPr>
              <a:t>ԳՅՈՒՂԱՏՆՏԵՍԱԿԱՆ ԾՐԱԳՐԵՐԻ</a:t>
            </a:r>
          </a:p>
          <a:p>
            <a:pPr algn="ctr"/>
            <a:r>
              <a:rPr lang="hy-AM" b="1" dirty="0">
                <a:solidFill>
                  <a:schemeClr val="tx1"/>
                </a:solidFill>
                <a:latin typeface="GHEA Mariam" panose="02000503080000020003" pitchFamily="50" charset="0"/>
              </a:rPr>
              <a:t>ՊԵՏԱԿԱՆ ԱՋԱԿՑՈՒԹՅՈՒՆ</a:t>
            </a:r>
          </a:p>
          <a:p>
            <a:pPr algn="r"/>
            <a:endParaRPr lang="hy-AM" b="1" dirty="0">
              <a:solidFill>
                <a:schemeClr val="bg2">
                  <a:lumMod val="90000"/>
                  <a:lumOff val="10000"/>
                </a:schemeClr>
              </a:solidFill>
              <a:latin typeface="GHEA Grapalat" panose="0200050605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455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7251">
              <a:srgbClr val="DCDCDC"/>
            </a:gs>
            <a:gs pos="10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  <a:gs pos="100000">
              <a:schemeClr val="bg1">
                <a:lumMod val="85000"/>
              </a:schemeClr>
            </a:gs>
            <a:gs pos="0">
              <a:schemeClr val="tx2">
                <a:lumMod val="20000"/>
                <a:lumOff val="80000"/>
              </a:schemeClr>
            </a:gs>
            <a:gs pos="63000">
              <a:schemeClr val="bg1">
                <a:lumMod val="85000"/>
              </a:schemeClr>
            </a:gs>
            <a:gs pos="88000">
              <a:schemeClr val="bg1">
                <a:lumMod val="85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6745C8-B7E2-A488-57B9-A76ED6EEC3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8A5DA65-9514-C943-9D70-8C9E9E4969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20" y="115139"/>
            <a:ext cx="571673" cy="57167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E8D6E15-907F-A78F-A1E4-71EE91DFCB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8" y="111746"/>
            <a:ext cx="716182" cy="68825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199C2B2-ACE0-A1DF-4D91-0105A7F3CECD}"/>
              </a:ext>
            </a:extLst>
          </p:cNvPr>
          <p:cNvSpPr/>
          <p:nvPr/>
        </p:nvSpPr>
        <p:spPr>
          <a:xfrm>
            <a:off x="704675" y="4018328"/>
            <a:ext cx="262575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E2B8BDB-A1CB-A154-7372-DA93B68A9C72}"/>
              </a:ext>
            </a:extLst>
          </p:cNvPr>
          <p:cNvSpPr/>
          <p:nvPr/>
        </p:nvSpPr>
        <p:spPr>
          <a:xfrm>
            <a:off x="200407" y="1317646"/>
            <a:ext cx="4371593" cy="580346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y-AM" b="1" dirty="0">
                <a:solidFill>
                  <a:schemeClr val="accent3">
                    <a:lumMod val="50000"/>
                  </a:schemeClr>
                </a:solidFill>
                <a:latin typeface="GHEA Mariam" panose="02000503080000020003" pitchFamily="50" charset="0"/>
              </a:rPr>
              <a:t>ՏԱՎԱՐԱԲՈՒԾՈՒԹՅԱՆ ԶԱՐԳԱՑՄԱՆ ԾՐԱԳԻՐ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0A0112-C0B1-5C58-9D23-AA88EA1F743A}"/>
              </a:ext>
            </a:extLst>
          </p:cNvPr>
          <p:cNvSpPr txBox="1"/>
          <p:nvPr/>
        </p:nvSpPr>
        <p:spPr>
          <a:xfrm>
            <a:off x="449409" y="3722510"/>
            <a:ext cx="315210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500"/>
              </a:spcBef>
              <a:spcAft>
                <a:spcPts val="800"/>
              </a:spcAft>
            </a:pPr>
            <a:r>
              <a:rPr lang="hy-AM" sz="1050" b="1" i="1" dirty="0">
                <a:solidFill>
                  <a:schemeClr val="accent3">
                    <a:lumMod val="50000"/>
                  </a:schemeClr>
                </a:solidFill>
                <a:latin typeface="GHEA Mariam" panose="02000503080000020003" pitchFamily="50" charset="0"/>
                <a:cs typeface="Arial" panose="020B0604020202020204" pitchFamily="34" charset="0"/>
              </a:rPr>
              <a:t>2019-2024թ․ ձեռք բերված ԽԵԿ, գլուխ</a:t>
            </a:r>
            <a:endParaRPr lang="en-US" sz="1050" b="1" i="1" dirty="0">
              <a:solidFill>
                <a:schemeClr val="accent3">
                  <a:lumMod val="50000"/>
                </a:schemeClr>
              </a:solidFill>
              <a:latin typeface="GHEA Mariam" panose="02000503080000020003" pitchFamily="50" charset="0"/>
              <a:cs typeface="Arial" panose="020B0604020202020204" pitchFamily="34" charset="0"/>
            </a:endParaRPr>
          </a:p>
        </p:txBody>
      </p:sp>
      <p:sp>
        <p:nvSpPr>
          <p:cNvPr id="10" name="Google Shape;69;p8">
            <a:extLst>
              <a:ext uri="{FF2B5EF4-FFF2-40B4-BE49-F238E27FC236}">
                <a16:creationId xmlns:a16="http://schemas.microsoft.com/office/drawing/2014/main" id="{384BED4B-FA63-7230-C841-14459B5DD5F2}"/>
              </a:ext>
            </a:extLst>
          </p:cNvPr>
          <p:cNvSpPr txBox="1"/>
          <p:nvPr/>
        </p:nvSpPr>
        <p:spPr>
          <a:xfrm>
            <a:off x="1284169" y="140665"/>
            <a:ext cx="6928653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hy-AM" sz="2800" b="1" dirty="0">
                <a:solidFill>
                  <a:schemeClr val="accent1">
                    <a:lumMod val="50000"/>
                  </a:schemeClr>
                </a:solidFill>
                <a:latin typeface="GHEA Mariam" panose="02000503080000020003" pitchFamily="50" charset="0"/>
              </a:rPr>
              <a:t>ԱՆԱՍՆԱԲՈՒԾՈՒԹՅԱՆ ՃՅՈՒՂՈՒՄ ԱՋԱԿՑՈՒԹՅԱՆ ԾՐԱԳՐԵՐ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39D7F3E-1F14-22B2-A375-A69EF0D96BA3}"/>
              </a:ext>
            </a:extLst>
          </p:cNvPr>
          <p:cNvSpPr/>
          <p:nvPr/>
        </p:nvSpPr>
        <p:spPr>
          <a:xfrm>
            <a:off x="4863391" y="1317646"/>
            <a:ext cx="4212202" cy="592492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y-AM" b="1" dirty="0">
                <a:solidFill>
                  <a:schemeClr val="accent3">
                    <a:lumMod val="50000"/>
                  </a:schemeClr>
                </a:solidFill>
                <a:latin typeface="GHEA Mariam" panose="02000503080000020003" pitchFamily="50" charset="0"/>
              </a:rPr>
              <a:t>ՈՉԽԱՐԱԲՈՒԾՈՒԹՅԱՆ ԱՋԱԿՑՈՒԹՅԱՆՆ ԾՐԱԳԻՐ</a:t>
            </a:r>
          </a:p>
        </p:txBody>
      </p:sp>
      <p:pic>
        <p:nvPicPr>
          <p:cNvPr id="22" name="Graphic 21" descr="Cow">
            <a:extLst>
              <a:ext uri="{FF2B5EF4-FFF2-40B4-BE49-F238E27FC236}">
                <a16:creationId xmlns:a16="http://schemas.microsoft.com/office/drawing/2014/main" id="{F6F1DDD0-ABA0-7DA1-15A6-1C1A6916C3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27396" y="6350462"/>
            <a:ext cx="676524" cy="532702"/>
          </a:xfrm>
          <a:prstGeom prst="rect">
            <a:avLst/>
          </a:prstGeom>
        </p:spPr>
      </p:pic>
      <p:pic>
        <p:nvPicPr>
          <p:cNvPr id="24" name="Graphic 23" descr="Barn">
            <a:extLst>
              <a:ext uri="{FF2B5EF4-FFF2-40B4-BE49-F238E27FC236}">
                <a16:creationId xmlns:a16="http://schemas.microsoft.com/office/drawing/2014/main" id="{47113438-D2A9-4A96-C0B2-47715F22C6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16982" y="6325297"/>
            <a:ext cx="627018" cy="532702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FBF3E01-4016-EA18-E3BC-9CFCA16F5F28}"/>
              </a:ext>
            </a:extLst>
          </p:cNvPr>
          <p:cNvSpPr/>
          <p:nvPr/>
        </p:nvSpPr>
        <p:spPr>
          <a:xfrm>
            <a:off x="91318" y="4244476"/>
            <a:ext cx="4327098" cy="688252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y-AM" sz="1400" b="1" dirty="0">
                <a:solidFill>
                  <a:schemeClr val="accent3">
                    <a:lumMod val="50000"/>
                  </a:schemeClr>
                </a:solidFill>
                <a:latin typeface="GHEA Mariam" panose="02000503080000020003" pitchFamily="50" charset="0"/>
              </a:rPr>
              <a:t>ՍՊԱՆԴԱՆՈՑԱՅԻՆ ԾԱՌԱՅՈՒԹՅՈՒՆ ՄԱՏՈՒՑՈՂ ՏՆՏԵՍԱՎԱՐՈՂՆԵՐԻ ԱՋԱԿՑՈՒԹՅԱՆ ԾՐԱԳԻՐ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AAFAC51-A4EE-B5F9-2118-BF5A4F0C1072}"/>
              </a:ext>
            </a:extLst>
          </p:cNvPr>
          <p:cNvSpPr/>
          <p:nvPr/>
        </p:nvSpPr>
        <p:spPr>
          <a:xfrm>
            <a:off x="5088633" y="4469224"/>
            <a:ext cx="3494436" cy="185607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63601D"/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defRPr/>
            </a:pPr>
            <a:r>
              <a:rPr lang="hy-AM" sz="1800" b="1" dirty="0">
                <a:solidFill>
                  <a:schemeClr val="bg2"/>
                </a:solidFill>
                <a:latin typeface="GHEA Mariam" panose="02000503080000020003" pitchFamily="50" charset="0"/>
              </a:rPr>
              <a:t>Ոչխարաբուծության և այծաբուծության զարգացման նոր ծրագրի շրջանակում ստացվել է 5 հայտ՝ 540 գլուխ կենդանի ձեռք բերելու  համար</a:t>
            </a:r>
            <a:endParaRPr lang="en-US" sz="1800" b="1" dirty="0">
              <a:solidFill>
                <a:schemeClr val="bg2"/>
              </a:solidFill>
              <a:latin typeface="GHEA Mariam" panose="02000503080000020003" pitchFamily="50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F4E8BC-E1FB-A434-F228-FF4EB6A4E3CA}"/>
              </a:ext>
            </a:extLst>
          </p:cNvPr>
          <p:cNvSpPr txBox="1"/>
          <p:nvPr/>
        </p:nvSpPr>
        <p:spPr>
          <a:xfrm>
            <a:off x="5259799" y="3718043"/>
            <a:ext cx="315210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500"/>
              </a:spcBef>
              <a:spcAft>
                <a:spcPts val="800"/>
              </a:spcAft>
            </a:pPr>
            <a:r>
              <a:rPr lang="hy-AM" sz="1050" b="1" i="1" dirty="0">
                <a:solidFill>
                  <a:schemeClr val="accent3">
                    <a:lumMod val="50000"/>
                  </a:schemeClr>
                </a:solidFill>
                <a:latin typeface="GHEA Mariam" panose="02000503080000020003" pitchFamily="50" charset="0"/>
                <a:cs typeface="Arial" panose="020B0604020202020204" pitchFamily="34" charset="0"/>
              </a:rPr>
              <a:t>2019-2024թ․ ձեռք բերված ՄԵԿ, գլուխ</a:t>
            </a:r>
            <a:endParaRPr lang="en-US" sz="1050" b="1" i="1" dirty="0">
              <a:solidFill>
                <a:schemeClr val="accent3">
                  <a:lumMod val="50000"/>
                </a:schemeClr>
              </a:solidFill>
              <a:latin typeface="GHEA Mariam" panose="02000503080000020003" pitchFamily="50" charset="0"/>
              <a:cs typeface="Arial" panose="020B0604020202020204" pitchFamily="34" charset="0"/>
            </a:endParaRP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8EF56318-ECF1-ADAD-947A-DCD9D68946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6568588"/>
              </p:ext>
            </p:extLst>
          </p:nvPr>
        </p:nvGraphicFramePr>
        <p:xfrm>
          <a:off x="5259799" y="2225345"/>
          <a:ext cx="3213610" cy="1553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8F0DCBA-1DBB-C2CF-7253-5D48FCBED1B7}"/>
              </a:ext>
            </a:extLst>
          </p:cNvPr>
          <p:cNvSpPr/>
          <p:nvPr/>
        </p:nvSpPr>
        <p:spPr>
          <a:xfrm>
            <a:off x="493720" y="5130399"/>
            <a:ext cx="3494436" cy="1545035"/>
          </a:xfrm>
          <a:prstGeom prst="roundRect">
            <a:avLst/>
          </a:prstGeom>
          <a:solidFill>
            <a:srgbClr val="63601D"/>
          </a:solidFill>
          <a:ln>
            <a:solidFill>
              <a:srgbClr val="63601D"/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defRPr/>
            </a:pPr>
            <a:r>
              <a:rPr lang="hy-AM" sz="1800" b="1" dirty="0">
                <a:solidFill>
                  <a:schemeClr val="bg2"/>
                </a:solidFill>
                <a:latin typeface="GHEA Mariam" panose="02000503080000020003" pitchFamily="50" charset="0"/>
              </a:rPr>
              <a:t>Ստացված 6 հայտ՝ 17.9 մլն դրամի չափով</a:t>
            </a:r>
          </a:p>
          <a:p>
            <a:pPr lvl="0" algn="ctr" defTabSz="914400">
              <a:defRPr/>
            </a:pPr>
            <a:r>
              <a:rPr lang="hy-AM" sz="1800" b="1" dirty="0">
                <a:solidFill>
                  <a:schemeClr val="bg2"/>
                </a:solidFill>
                <a:latin typeface="GHEA Mariam" panose="02000503080000020003" pitchFamily="50" charset="0"/>
              </a:rPr>
              <a:t> </a:t>
            </a:r>
          </a:p>
          <a:p>
            <a:pPr lvl="0" algn="ctr" defTabSz="914400">
              <a:defRPr/>
            </a:pPr>
            <a:r>
              <a:rPr lang="hy-AM" sz="1400" b="1" i="1" dirty="0">
                <a:solidFill>
                  <a:schemeClr val="bg2"/>
                </a:solidFill>
                <a:latin typeface="GHEA Mariam" panose="02000503080000020003" pitchFamily="50" charset="0"/>
              </a:rPr>
              <a:t>ԱԱՀ-ի 75%-ի չափով աջակցություն</a:t>
            </a:r>
          </a:p>
          <a:p>
            <a:pPr lvl="0" algn="ctr" defTabSz="914400">
              <a:defRPr/>
            </a:pPr>
            <a:endParaRPr lang="en-US" sz="1800" b="1" dirty="0">
              <a:solidFill>
                <a:schemeClr val="bg2"/>
              </a:solidFill>
              <a:latin typeface="GHEA Mariam" panose="02000503080000020003" pitchFamily="50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EF56318-ECF1-ADAD-947A-DCD9D68946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5188847"/>
              </p:ext>
            </p:extLst>
          </p:nvPr>
        </p:nvGraphicFramePr>
        <p:xfrm>
          <a:off x="493720" y="2150945"/>
          <a:ext cx="3213610" cy="1628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143747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7251">
              <a:srgbClr val="DCDCDC"/>
            </a:gs>
            <a:gs pos="10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  <a:gs pos="100000">
              <a:schemeClr val="bg1">
                <a:lumMod val="85000"/>
              </a:schemeClr>
            </a:gs>
            <a:gs pos="0">
              <a:schemeClr val="tx2">
                <a:lumMod val="20000"/>
                <a:lumOff val="80000"/>
              </a:schemeClr>
            </a:gs>
            <a:gs pos="63000">
              <a:schemeClr val="bg1">
                <a:lumMod val="85000"/>
              </a:schemeClr>
            </a:gs>
            <a:gs pos="88000">
              <a:schemeClr val="bg1">
                <a:lumMod val="85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3D365B-74BB-13CE-B8B0-F84B59D6FE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AF3453F-F119-AF0A-B61D-624B12F14E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20" y="115139"/>
            <a:ext cx="571673" cy="57167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3050DD0-D005-1CC6-C970-B0916703EA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8" y="111746"/>
            <a:ext cx="716182" cy="68825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026A40E-E43D-965D-F9D2-E860A35CDC88}"/>
              </a:ext>
            </a:extLst>
          </p:cNvPr>
          <p:cNvSpPr/>
          <p:nvPr/>
        </p:nvSpPr>
        <p:spPr>
          <a:xfrm>
            <a:off x="704675" y="4018328"/>
            <a:ext cx="262575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36C8090-A2C1-83FE-ED0C-D20AC8DDFCF4}"/>
              </a:ext>
            </a:extLst>
          </p:cNvPr>
          <p:cNvSpPr/>
          <p:nvPr/>
        </p:nvSpPr>
        <p:spPr>
          <a:xfrm>
            <a:off x="132663" y="923050"/>
            <a:ext cx="4019557" cy="688251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y-AM" b="1" dirty="0">
                <a:solidFill>
                  <a:schemeClr val="accent3">
                    <a:lumMod val="50000"/>
                  </a:schemeClr>
                </a:solidFill>
                <a:latin typeface="GHEA Mariam" panose="02000503080000020003" pitchFamily="50" charset="0"/>
              </a:rPr>
              <a:t>ԱՆԱՍՆԱԲՈՒԾՈՒԹՅԱՆ ՃՅՈՒՂՈՒՄ ՆԵՐԴՐՈՒՄՆԵՐ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0941477-9F29-E7A6-C945-8DCBBF6E7D21}"/>
              </a:ext>
            </a:extLst>
          </p:cNvPr>
          <p:cNvSpPr/>
          <p:nvPr/>
        </p:nvSpPr>
        <p:spPr>
          <a:xfrm>
            <a:off x="4885970" y="934201"/>
            <a:ext cx="4145502" cy="688251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y-AM" b="1" dirty="0">
                <a:solidFill>
                  <a:schemeClr val="accent3">
                    <a:lumMod val="50000"/>
                  </a:schemeClr>
                </a:solidFill>
                <a:latin typeface="GHEA Mariam" panose="02000503080000020003" pitchFamily="50" charset="0"/>
              </a:rPr>
              <a:t>ԿԵՆԴԱՆԻՆԵՐԻ ՀԱՄԱՐԱԿԱԼՄԱՆ ՀԱՄԱԿԱՐԳ</a:t>
            </a:r>
          </a:p>
        </p:txBody>
      </p:sp>
      <p:pic>
        <p:nvPicPr>
          <p:cNvPr id="22" name="Graphic 21" descr="Cow">
            <a:extLst>
              <a:ext uri="{FF2B5EF4-FFF2-40B4-BE49-F238E27FC236}">
                <a16:creationId xmlns:a16="http://schemas.microsoft.com/office/drawing/2014/main" id="{BBBEACA2-9C9E-D7A6-7F3A-F736771F7E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1507" y="6319961"/>
            <a:ext cx="565180" cy="538040"/>
          </a:xfrm>
          <a:prstGeom prst="rect">
            <a:avLst/>
          </a:prstGeom>
        </p:spPr>
      </p:pic>
      <p:pic>
        <p:nvPicPr>
          <p:cNvPr id="24" name="Graphic 23" descr="Barn">
            <a:extLst>
              <a:ext uri="{FF2B5EF4-FFF2-40B4-BE49-F238E27FC236}">
                <a16:creationId xmlns:a16="http://schemas.microsoft.com/office/drawing/2014/main" id="{288F1FFF-36C7-B060-F616-6DE98EF73C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5319" y="6319960"/>
            <a:ext cx="501694" cy="488255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645E059-DB6E-C5B0-E479-902F2AD533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5168731"/>
              </p:ext>
            </p:extLst>
          </p:nvPr>
        </p:nvGraphicFramePr>
        <p:xfrm>
          <a:off x="91318" y="1695518"/>
          <a:ext cx="4128646" cy="2183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D9C8593-21D7-92E1-2162-31E009C080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9059802"/>
              </p:ext>
            </p:extLst>
          </p:nvPr>
        </p:nvGraphicFramePr>
        <p:xfrm>
          <a:off x="4937236" y="1814414"/>
          <a:ext cx="3781528" cy="2111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9C62BBF-EF64-A22B-C173-94025751002A}"/>
              </a:ext>
            </a:extLst>
          </p:cNvPr>
          <p:cNvSpPr/>
          <p:nvPr/>
        </p:nvSpPr>
        <p:spPr>
          <a:xfrm>
            <a:off x="4930091" y="4118311"/>
            <a:ext cx="4145502" cy="688251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y-AM" b="1" dirty="0">
                <a:solidFill>
                  <a:schemeClr val="accent3">
                    <a:lumMod val="50000"/>
                  </a:schemeClr>
                </a:solidFill>
                <a:latin typeface="GHEA Mariam" panose="02000503080000020003" pitchFamily="50" charset="0"/>
              </a:rPr>
              <a:t>ԱՆԱՍՆԱԲՈՒԺԱՍԱՆԻՏԱՐԱԿԱՆ ՄԻՋՈՑԱՌՈՒՄՆԵՐ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9DF08B57-E291-7B14-1D94-960BB09170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5186993"/>
              </p:ext>
            </p:extLst>
          </p:nvPr>
        </p:nvGraphicFramePr>
        <p:xfrm>
          <a:off x="4572001" y="4931370"/>
          <a:ext cx="4459472" cy="1907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E843EDE-5A73-14A6-D32E-B0523ED06B56}"/>
              </a:ext>
            </a:extLst>
          </p:cNvPr>
          <p:cNvSpPr/>
          <p:nvPr/>
        </p:nvSpPr>
        <p:spPr>
          <a:xfrm>
            <a:off x="449409" y="4118311"/>
            <a:ext cx="3494436" cy="210166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63601D"/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y-AM" sz="20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HEA Mariam" panose="02000503080000020003" pitchFamily="50" charset="0"/>
              </a:rPr>
              <a:t>1 փոխհատուցում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HEA Mariam" panose="02000503080000020003" pitchFamily="50" charset="0"/>
              </a:rPr>
              <a:t> </a:t>
            </a:r>
            <a:r>
              <a:rPr lang="hy-AM" sz="20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HEA Mariam" panose="02000503080000020003" pitchFamily="50" charset="0"/>
              </a:rPr>
              <a:t>2․3</a:t>
            </a:r>
            <a:r>
              <a:rPr lang="hy-AM" sz="20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HEA Mariam" panose="02000503080000020003" pitchFamily="50" charset="0"/>
              </a:rPr>
              <a:t> մլրդ դրամ ծավալով՝                 շուրջ </a:t>
            </a:r>
            <a:r>
              <a:rPr lang="hy-AM" sz="20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HEA Mariam" panose="02000503080000020003" pitchFamily="50" charset="0"/>
              </a:rPr>
              <a:t>12․4</a:t>
            </a:r>
            <a:r>
              <a:rPr lang="hy-AM" sz="20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HEA Mariam" panose="02000503080000020003" pitchFamily="50" charset="0"/>
              </a:rPr>
              <a:t> մլրդ դրամ ծավալով փաստացի ներդրում</a:t>
            </a:r>
          </a:p>
        </p:txBody>
      </p:sp>
    </p:spTree>
    <p:extLst>
      <p:ext uri="{BB962C8B-B14F-4D97-AF65-F5344CB8AC3E}">
        <p14:creationId xmlns:p14="http://schemas.microsoft.com/office/powerpoint/2010/main" val="662960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7251">
              <a:srgbClr val="DCDCDC"/>
            </a:gs>
            <a:gs pos="10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  <a:gs pos="100000">
              <a:schemeClr val="bg1">
                <a:lumMod val="85000"/>
              </a:schemeClr>
            </a:gs>
            <a:gs pos="0">
              <a:schemeClr val="tx2">
                <a:lumMod val="20000"/>
                <a:lumOff val="80000"/>
              </a:schemeClr>
            </a:gs>
            <a:gs pos="63000">
              <a:schemeClr val="bg1">
                <a:lumMod val="85000"/>
              </a:schemeClr>
            </a:gs>
            <a:gs pos="88000">
              <a:schemeClr val="bg1">
                <a:lumMod val="85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C90956-7F91-450A-A56F-22E7A62969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57DB591-F30D-1957-3646-E047368B8D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20" y="115139"/>
            <a:ext cx="571673" cy="57167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D048207-201E-8518-CF78-39045CC829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8" y="111746"/>
            <a:ext cx="716182" cy="68825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0125534-1794-F135-B386-29EB949218EA}"/>
              </a:ext>
            </a:extLst>
          </p:cNvPr>
          <p:cNvSpPr/>
          <p:nvPr/>
        </p:nvSpPr>
        <p:spPr>
          <a:xfrm>
            <a:off x="704675" y="4018328"/>
            <a:ext cx="262575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798E500-FE29-4E14-C937-67415D1EACFF}"/>
              </a:ext>
            </a:extLst>
          </p:cNvPr>
          <p:cNvSpPr/>
          <p:nvPr/>
        </p:nvSpPr>
        <p:spPr>
          <a:xfrm>
            <a:off x="162027" y="943954"/>
            <a:ext cx="4326083" cy="840903"/>
          </a:xfrm>
          <a:prstGeom prst="round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y-AM" b="1" dirty="0">
                <a:solidFill>
                  <a:schemeClr val="accent1">
                    <a:lumMod val="50000"/>
                  </a:schemeClr>
                </a:solidFill>
                <a:latin typeface="GHEA Mariam" panose="02000503080000020003" pitchFamily="50" charset="0"/>
              </a:rPr>
              <a:t>ՓՈՔՐ ԵՎ ՄԻՋԻՆ «ԽԵԼԱՑԻ» ԱՆԱՍՆԱՇԵՆՔՆԵՐԻ ԱՋԱԿՑՈՒԹՅԱՆ ԾՐԱԳԻՐ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8679507-06CA-5FCA-BF08-35FD545E8D7A}"/>
              </a:ext>
            </a:extLst>
          </p:cNvPr>
          <p:cNvSpPr/>
          <p:nvPr/>
        </p:nvSpPr>
        <p:spPr>
          <a:xfrm>
            <a:off x="4848837" y="943954"/>
            <a:ext cx="4133137" cy="901624"/>
          </a:xfrm>
          <a:prstGeom prst="round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y-AM" b="1" dirty="0">
                <a:solidFill>
                  <a:schemeClr val="accent1">
                    <a:lumMod val="50000"/>
                  </a:schemeClr>
                </a:solidFill>
                <a:latin typeface="GHEA Mariam" panose="02000503080000020003" pitchFamily="50" charset="0"/>
              </a:rPr>
              <a:t>ԱՐԴՅՈՒՆԱԲԵՐԱԿԱՆ ԽԵՑԳԵՏՆԱԲՈՒԾՈՒԹՅԱՆ ԶԱՐԳԱՑՄԱՆ ԾՐԱԳԻՐ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09D99547-99AA-B35C-C14C-AC0922CFDE54}"/>
              </a:ext>
            </a:extLst>
          </p:cNvPr>
          <p:cNvSpPr/>
          <p:nvPr/>
        </p:nvSpPr>
        <p:spPr>
          <a:xfrm>
            <a:off x="5184357" y="2263770"/>
            <a:ext cx="3462096" cy="1360273"/>
          </a:xfrm>
          <a:prstGeom prst="wedgeRoundRectCallout">
            <a:avLst>
              <a:gd name="adj1" fmla="val -19501"/>
              <a:gd name="adj2" fmla="val -47768"/>
              <a:gd name="adj3" fmla="val 16667"/>
            </a:avLst>
          </a:prstGeom>
          <a:solidFill>
            <a:schemeClr val="accent5">
              <a:lumMod val="50000"/>
            </a:schemeClr>
          </a:solidFill>
          <a:ln>
            <a:solidFill>
              <a:srgbClr val="63601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y-AM" sz="1600" dirty="0">
                <a:solidFill>
                  <a:schemeClr val="accent5">
                    <a:lumMod val="20000"/>
                    <a:lumOff val="80000"/>
                  </a:schemeClr>
                </a:solidFill>
                <a:latin typeface="GHEA Mariam" panose="02000503080000020003" pitchFamily="50" charset="0"/>
              </a:rPr>
              <a:t>Կնքված 1 պայմանագիր շուրջ </a:t>
            </a:r>
            <a:r>
              <a:rPr lang="hy-AM" sz="16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GHEA Mariam" panose="02000503080000020003" pitchFamily="50" charset="0"/>
              </a:rPr>
              <a:t>184</a:t>
            </a:r>
            <a:r>
              <a:rPr lang="hy-AM" sz="1600" dirty="0">
                <a:solidFill>
                  <a:schemeClr val="accent5">
                    <a:lumMod val="20000"/>
                    <a:lumOff val="80000"/>
                  </a:schemeClr>
                </a:solidFill>
                <a:latin typeface="GHEA Mariam" panose="02000503080000020003" pitchFamily="50" charset="0"/>
              </a:rPr>
              <a:t> մլն․ դրամ ծավալով, շահառուին տրամադրվելիք փոխհատուցման գումարը կազմելու է </a:t>
            </a:r>
            <a:r>
              <a:rPr lang="hy-AM" sz="16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GHEA Mariam" panose="02000503080000020003" pitchFamily="50" charset="0"/>
              </a:rPr>
              <a:t>91․9</a:t>
            </a:r>
            <a:r>
              <a:rPr lang="hy-AM" sz="1600" dirty="0">
                <a:solidFill>
                  <a:schemeClr val="accent5">
                    <a:lumMod val="20000"/>
                    <a:lumOff val="80000"/>
                  </a:schemeClr>
                </a:solidFill>
                <a:latin typeface="GHEA Mariam" panose="02000503080000020003" pitchFamily="50" charset="0"/>
              </a:rPr>
              <a:t> մլն դրամ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06CAF35-9A0D-01E9-9E4B-6B46B18D39AC}"/>
              </a:ext>
            </a:extLst>
          </p:cNvPr>
          <p:cNvSpPr/>
          <p:nvPr/>
        </p:nvSpPr>
        <p:spPr>
          <a:xfrm>
            <a:off x="870808" y="5389891"/>
            <a:ext cx="3340285" cy="1334224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63601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y-AM" sz="1600" dirty="0">
                <a:solidFill>
                  <a:schemeClr val="accent5">
                    <a:lumMod val="20000"/>
                    <a:lumOff val="80000"/>
                  </a:schemeClr>
                </a:solidFill>
                <a:latin typeface="GHEA Mariam" panose="02000503080000020003" pitchFamily="50" charset="0"/>
              </a:rPr>
              <a:t>Ստացված </a:t>
            </a:r>
            <a:r>
              <a:rPr lang="hy-AM" sz="16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GHEA Mariam" panose="02000503080000020003" pitchFamily="50" charset="0"/>
              </a:rPr>
              <a:t>3</a:t>
            </a:r>
            <a:r>
              <a:rPr lang="hy-AM" sz="1600" dirty="0">
                <a:solidFill>
                  <a:schemeClr val="accent5">
                    <a:lumMod val="20000"/>
                    <a:lumOff val="80000"/>
                  </a:schemeClr>
                </a:solidFill>
                <a:latin typeface="GHEA Mariam" panose="02000503080000020003" pitchFamily="50" charset="0"/>
              </a:rPr>
              <a:t> հայտ՝ շուրջ </a:t>
            </a:r>
            <a:r>
              <a:rPr lang="hy-AM" sz="16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GHEA Mariam" panose="02000503080000020003" pitchFamily="50" charset="0"/>
              </a:rPr>
              <a:t>200 </a:t>
            </a:r>
            <a:r>
              <a:rPr lang="hy-AM" sz="1600" dirty="0">
                <a:solidFill>
                  <a:schemeClr val="accent5">
                    <a:lumMod val="20000"/>
                    <a:lumOff val="80000"/>
                  </a:schemeClr>
                </a:solidFill>
                <a:latin typeface="GHEA Mariam" panose="02000503080000020003" pitchFamily="50" charset="0"/>
              </a:rPr>
              <a:t>մեղվաընտանիք ձեռք բերելու համար, 1 հայտը հաստատվել է՝ </a:t>
            </a:r>
            <a:r>
              <a:rPr lang="hy-AM" sz="16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GHEA Mariam" panose="02000503080000020003" pitchFamily="50" charset="0"/>
              </a:rPr>
              <a:t>50</a:t>
            </a:r>
            <a:r>
              <a:rPr lang="hy-AM" sz="1600" dirty="0">
                <a:solidFill>
                  <a:schemeClr val="accent5">
                    <a:lumMod val="20000"/>
                    <a:lumOff val="80000"/>
                  </a:schemeClr>
                </a:solidFill>
                <a:latin typeface="GHEA Mariam" panose="02000503080000020003" pitchFamily="50" charset="0"/>
              </a:rPr>
              <a:t> մեղվափեթակի ձեռքբերման նպատակով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F0A643F-7249-6F78-944F-A7298C430761}"/>
              </a:ext>
            </a:extLst>
          </p:cNvPr>
          <p:cNvCxnSpPr>
            <a:cxnSpLocks/>
          </p:cNvCxnSpPr>
          <p:nvPr/>
        </p:nvCxnSpPr>
        <p:spPr>
          <a:xfrm>
            <a:off x="2428992" y="5136632"/>
            <a:ext cx="0" cy="253259"/>
          </a:xfrm>
          <a:prstGeom prst="straightConnector1">
            <a:avLst/>
          </a:prstGeom>
          <a:ln>
            <a:solidFill>
              <a:srgbClr val="63601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FA760D33-1DF1-471D-FC89-CF720E27C9B3}"/>
              </a:ext>
            </a:extLst>
          </p:cNvPr>
          <p:cNvSpPr/>
          <p:nvPr/>
        </p:nvSpPr>
        <p:spPr>
          <a:xfrm>
            <a:off x="194645" y="4279752"/>
            <a:ext cx="4326082" cy="840903"/>
          </a:xfrm>
          <a:prstGeom prst="round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y-AM" b="1" dirty="0">
                <a:solidFill>
                  <a:schemeClr val="accent1">
                    <a:lumMod val="50000"/>
                  </a:schemeClr>
                </a:solidFill>
                <a:latin typeface="GHEA Mariam" panose="02000503080000020003" pitchFamily="50" charset="0"/>
              </a:rPr>
              <a:t>ՄԵՂՎԱԲՈՒԾՈՒԹՅԱՆ ԶԱՐԳԱՑՄԱՆ ՓՈՐՁՆԱԿԱՆ ԾՐԱԳՐԻ 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FD9CBBD-2135-00F5-EC19-5C396155F063}"/>
              </a:ext>
            </a:extLst>
          </p:cNvPr>
          <p:cNvSpPr/>
          <p:nvPr/>
        </p:nvSpPr>
        <p:spPr>
          <a:xfrm>
            <a:off x="4924338" y="4269030"/>
            <a:ext cx="4025018" cy="840903"/>
          </a:xfrm>
          <a:prstGeom prst="round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y-AM" b="1" dirty="0">
                <a:solidFill>
                  <a:schemeClr val="accent1">
                    <a:lumMod val="50000"/>
                  </a:schemeClr>
                </a:solidFill>
                <a:latin typeface="GHEA Mariam" panose="02000503080000020003" pitchFamily="50" charset="0"/>
              </a:rPr>
              <a:t>ՄԹԵՐԱՏՎՈՒԹՅԱՆ ԲԱՐՁՐԱՑՄԱՆ ՓՈՐՁՆԱԿԱՆ ԾՐԱԳԻՐ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3B76C9CE-F543-7B2C-FAA3-9AC6417C8613}"/>
              </a:ext>
            </a:extLst>
          </p:cNvPr>
          <p:cNvSpPr/>
          <p:nvPr/>
        </p:nvSpPr>
        <p:spPr>
          <a:xfrm>
            <a:off x="5192609" y="5404772"/>
            <a:ext cx="3453842" cy="1334224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63601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y-AM" sz="1600" dirty="0">
                <a:solidFill>
                  <a:schemeClr val="accent5">
                    <a:lumMod val="20000"/>
                    <a:lumOff val="80000"/>
                  </a:schemeClr>
                </a:solidFill>
                <a:latin typeface="GHEA Mariam" panose="02000503080000020003" pitchFamily="50" charset="0"/>
              </a:rPr>
              <a:t>Նախատեսվում է փոխհատուցել ֆերմերների տնօրինած կովերի արհեստական սերմնավորման ծախսերի 70%-ը</a:t>
            </a:r>
          </a:p>
        </p:txBody>
      </p:sp>
      <p:pic>
        <p:nvPicPr>
          <p:cNvPr id="31" name="Graphic 30" descr="Barn">
            <a:extLst>
              <a:ext uri="{FF2B5EF4-FFF2-40B4-BE49-F238E27FC236}">
                <a16:creationId xmlns:a16="http://schemas.microsoft.com/office/drawing/2014/main" id="{8FBD9866-B77C-32F8-876F-F4C755955E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0321" y="6455117"/>
            <a:ext cx="528506" cy="447327"/>
          </a:xfrm>
          <a:prstGeom prst="rect">
            <a:avLst/>
          </a:prstGeom>
        </p:spPr>
      </p:pic>
      <p:pic>
        <p:nvPicPr>
          <p:cNvPr id="32" name="Graphic 31" descr="Cow">
            <a:extLst>
              <a:ext uri="{FF2B5EF4-FFF2-40B4-BE49-F238E27FC236}">
                <a16:creationId xmlns:a16="http://schemas.microsoft.com/office/drawing/2014/main" id="{3F683986-3758-4E5C-B9C2-5877251134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6500451"/>
            <a:ext cx="458339" cy="447327"/>
          </a:xfrm>
          <a:prstGeom prst="rect">
            <a:avLst/>
          </a:prstGeom>
        </p:spPr>
      </p:pic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90A3805-F895-45AA-5934-FE32BCEB9D2B}"/>
              </a:ext>
            </a:extLst>
          </p:cNvPr>
          <p:cNvCxnSpPr>
            <a:cxnSpLocks/>
          </p:cNvCxnSpPr>
          <p:nvPr/>
        </p:nvCxnSpPr>
        <p:spPr>
          <a:xfrm>
            <a:off x="6960446" y="5151513"/>
            <a:ext cx="0" cy="253259"/>
          </a:xfrm>
          <a:prstGeom prst="straightConnector1">
            <a:avLst/>
          </a:prstGeom>
          <a:ln>
            <a:solidFill>
              <a:srgbClr val="63601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CB80F88-4431-CF90-566F-B52580CAB3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2527604"/>
              </p:ext>
            </p:extLst>
          </p:nvPr>
        </p:nvGraphicFramePr>
        <p:xfrm>
          <a:off x="341598" y="2016877"/>
          <a:ext cx="3810772" cy="2033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00958C1-D138-ADA3-184C-33BC665EDC89}"/>
              </a:ext>
            </a:extLst>
          </p:cNvPr>
          <p:cNvCxnSpPr>
            <a:cxnSpLocks/>
            <a:stCxn id="7" idx="2"/>
            <a:endCxn id="12" idx="0"/>
          </p:cNvCxnSpPr>
          <p:nvPr/>
        </p:nvCxnSpPr>
        <p:spPr>
          <a:xfrm flipH="1">
            <a:off x="6915405" y="1845578"/>
            <a:ext cx="1" cy="418192"/>
          </a:xfrm>
          <a:prstGeom prst="straightConnector1">
            <a:avLst/>
          </a:prstGeom>
          <a:ln>
            <a:solidFill>
              <a:srgbClr val="63601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9052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B4ED6E-D9A8-139C-2C41-0FCC0E74B1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349159DA-5A98-8589-F7ED-06CC9C90C6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3" y="76995"/>
            <a:ext cx="659256" cy="61090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5A44F6A-7878-CFA3-81D9-7F3879A1DEBF}"/>
              </a:ext>
            </a:extLst>
          </p:cNvPr>
          <p:cNvSpPr/>
          <p:nvPr/>
        </p:nvSpPr>
        <p:spPr>
          <a:xfrm>
            <a:off x="1671507" y="3870996"/>
            <a:ext cx="1969316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600"/>
            <a:endParaRPr lang="en-US" sz="1200">
              <a:solidFill>
                <a:prstClr val="white"/>
              </a:solidFill>
              <a:latin typeface="Corbel" panose="020B0503020204020204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575C1B0-324C-210E-5D17-93191237A414}"/>
              </a:ext>
            </a:extLst>
          </p:cNvPr>
          <p:cNvSpPr/>
          <p:nvPr/>
        </p:nvSpPr>
        <p:spPr>
          <a:xfrm>
            <a:off x="4988617" y="1720535"/>
            <a:ext cx="3761100" cy="516189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600"/>
            <a:r>
              <a:rPr lang="hy-AM" sz="1400" b="1" dirty="0">
                <a:solidFill>
                  <a:srgbClr val="002060"/>
                </a:solidFill>
                <a:latin typeface="GHEA Mariam" panose="02000503080000020003" pitchFamily="50" charset="0"/>
              </a:rPr>
              <a:t>ՀՀ ԷԿՈՆՈՄԻԿԱՅԻ ՆԱԽԱՐԱՐՈՒԹՅՈՒՆ</a:t>
            </a:r>
          </a:p>
        </p:txBody>
      </p:sp>
      <p:grpSp>
        <p:nvGrpSpPr>
          <p:cNvPr id="5" name="object 13">
            <a:extLst>
              <a:ext uri="{FF2B5EF4-FFF2-40B4-BE49-F238E27FC236}">
                <a16:creationId xmlns:a16="http://schemas.microsoft.com/office/drawing/2014/main" id="{4AB2B956-33CA-5C73-5521-591277F412C5}"/>
              </a:ext>
            </a:extLst>
          </p:cNvPr>
          <p:cNvGrpSpPr/>
          <p:nvPr/>
        </p:nvGrpSpPr>
        <p:grpSpPr>
          <a:xfrm>
            <a:off x="5163573" y="3100679"/>
            <a:ext cx="197801" cy="192882"/>
            <a:chOff x="1362328" y="6218468"/>
            <a:chExt cx="514350" cy="514350"/>
          </a:xfrm>
        </p:grpSpPr>
        <p:sp>
          <p:nvSpPr>
            <p:cNvPr id="6" name="object 14">
              <a:extLst>
                <a:ext uri="{FF2B5EF4-FFF2-40B4-BE49-F238E27FC236}">
                  <a16:creationId xmlns:a16="http://schemas.microsoft.com/office/drawing/2014/main" id="{9D000BD1-E2C4-9AB8-41EF-2CDED4A1395D}"/>
                </a:ext>
              </a:extLst>
            </p:cNvPr>
            <p:cNvSpPr/>
            <p:nvPr/>
          </p:nvSpPr>
          <p:spPr>
            <a:xfrm>
              <a:off x="1362328" y="6218468"/>
              <a:ext cx="514350" cy="514350"/>
            </a:xfrm>
            <a:custGeom>
              <a:avLst/>
              <a:gdLst/>
              <a:ahLst/>
              <a:cxnLst/>
              <a:rect l="l" t="t" r="r" b="b"/>
              <a:pathLst>
                <a:path w="514350" h="514350">
                  <a:moveTo>
                    <a:pt x="265597" y="514349"/>
                  </a:moveTo>
                  <a:lnTo>
                    <a:pt x="248752" y="514349"/>
                  </a:lnTo>
                  <a:lnTo>
                    <a:pt x="240349" y="513937"/>
                  </a:lnTo>
                  <a:lnTo>
                    <a:pt x="198741" y="507765"/>
                  </a:lnTo>
                  <a:lnTo>
                    <a:pt x="150976" y="491550"/>
                  </a:lnTo>
                  <a:lnTo>
                    <a:pt x="107292" y="466328"/>
                  </a:lnTo>
                  <a:lnTo>
                    <a:pt x="69368" y="433069"/>
                  </a:lnTo>
                  <a:lnTo>
                    <a:pt x="38662" y="393050"/>
                  </a:lnTo>
                  <a:lnTo>
                    <a:pt x="16353" y="347809"/>
                  </a:lnTo>
                  <a:lnTo>
                    <a:pt x="3298" y="299086"/>
                  </a:lnTo>
                  <a:lnTo>
                    <a:pt x="0" y="265597"/>
                  </a:lnTo>
                  <a:lnTo>
                    <a:pt x="0" y="248752"/>
                  </a:lnTo>
                  <a:lnTo>
                    <a:pt x="6584" y="198741"/>
                  </a:lnTo>
                  <a:lnTo>
                    <a:pt x="22799" y="150976"/>
                  </a:lnTo>
                  <a:lnTo>
                    <a:pt x="48021" y="107292"/>
                  </a:lnTo>
                  <a:lnTo>
                    <a:pt x="81280" y="69368"/>
                  </a:lnTo>
                  <a:lnTo>
                    <a:pt x="121299" y="38662"/>
                  </a:lnTo>
                  <a:lnTo>
                    <a:pt x="166540" y="16353"/>
                  </a:lnTo>
                  <a:lnTo>
                    <a:pt x="215263" y="3298"/>
                  </a:lnTo>
                  <a:lnTo>
                    <a:pt x="248752" y="0"/>
                  </a:lnTo>
                  <a:lnTo>
                    <a:pt x="265597" y="0"/>
                  </a:lnTo>
                  <a:lnTo>
                    <a:pt x="315608" y="6584"/>
                  </a:lnTo>
                  <a:lnTo>
                    <a:pt x="363373" y="22799"/>
                  </a:lnTo>
                  <a:lnTo>
                    <a:pt x="407057" y="48021"/>
                  </a:lnTo>
                  <a:lnTo>
                    <a:pt x="444980" y="81280"/>
                  </a:lnTo>
                  <a:lnTo>
                    <a:pt x="475687" y="121299"/>
                  </a:lnTo>
                  <a:lnTo>
                    <a:pt x="497996" y="166540"/>
                  </a:lnTo>
                  <a:lnTo>
                    <a:pt x="511051" y="215263"/>
                  </a:lnTo>
                  <a:lnTo>
                    <a:pt x="514349" y="248752"/>
                  </a:lnTo>
                  <a:lnTo>
                    <a:pt x="514349" y="257174"/>
                  </a:lnTo>
                  <a:lnTo>
                    <a:pt x="514349" y="265597"/>
                  </a:lnTo>
                  <a:lnTo>
                    <a:pt x="507765" y="315608"/>
                  </a:lnTo>
                  <a:lnTo>
                    <a:pt x="491550" y="363373"/>
                  </a:lnTo>
                  <a:lnTo>
                    <a:pt x="466328" y="407057"/>
                  </a:lnTo>
                  <a:lnTo>
                    <a:pt x="433069" y="444980"/>
                  </a:lnTo>
                  <a:lnTo>
                    <a:pt x="393050" y="475687"/>
                  </a:lnTo>
                  <a:lnTo>
                    <a:pt x="347809" y="497996"/>
                  </a:lnTo>
                  <a:lnTo>
                    <a:pt x="299086" y="511051"/>
                  </a:lnTo>
                  <a:lnTo>
                    <a:pt x="274000" y="513937"/>
                  </a:lnTo>
                  <a:lnTo>
                    <a:pt x="265597" y="5143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defTabSz="228600"/>
              <a:endParaRPr sz="1200">
                <a:solidFill>
                  <a:prstClr val="black"/>
                </a:solidFill>
                <a:latin typeface="Corbel" panose="020B0503020204020204"/>
              </a:endParaRPr>
            </a:p>
          </p:txBody>
        </p:sp>
        <p:sp>
          <p:nvSpPr>
            <p:cNvPr id="10" name="object 15">
              <a:extLst>
                <a:ext uri="{FF2B5EF4-FFF2-40B4-BE49-F238E27FC236}">
                  <a16:creationId xmlns:a16="http://schemas.microsoft.com/office/drawing/2014/main" id="{C947D057-59A2-E500-0EC2-42A4947C9366}"/>
                </a:ext>
              </a:extLst>
            </p:cNvPr>
            <p:cNvSpPr/>
            <p:nvPr/>
          </p:nvSpPr>
          <p:spPr>
            <a:xfrm>
              <a:off x="1458006" y="6379164"/>
              <a:ext cx="321945" cy="193040"/>
            </a:xfrm>
            <a:custGeom>
              <a:avLst/>
              <a:gdLst/>
              <a:ahLst/>
              <a:cxnLst/>
              <a:rect l="l" t="t" r="r" b="b"/>
              <a:pathLst>
                <a:path w="321944" h="193040">
                  <a:moveTo>
                    <a:pt x="160828" y="87062"/>
                  </a:moveTo>
                  <a:lnTo>
                    <a:pt x="7429" y="2742"/>
                  </a:lnTo>
                  <a:lnTo>
                    <a:pt x="10045" y="1010"/>
                  </a:lnTo>
                  <a:lnTo>
                    <a:pt x="13180" y="0"/>
                  </a:lnTo>
                  <a:lnTo>
                    <a:pt x="308696" y="0"/>
                  </a:lnTo>
                  <a:lnTo>
                    <a:pt x="312179" y="1270"/>
                  </a:lnTo>
                  <a:lnTo>
                    <a:pt x="314966" y="3403"/>
                  </a:lnTo>
                  <a:lnTo>
                    <a:pt x="160828" y="87062"/>
                  </a:lnTo>
                  <a:close/>
                </a:path>
                <a:path w="321944" h="193040">
                  <a:moveTo>
                    <a:pt x="547" y="180637"/>
                  </a:moveTo>
                  <a:lnTo>
                    <a:pt x="186" y="179251"/>
                  </a:lnTo>
                  <a:lnTo>
                    <a:pt x="0" y="177868"/>
                  </a:lnTo>
                  <a:lnTo>
                    <a:pt x="0" y="17446"/>
                  </a:lnTo>
                  <a:lnTo>
                    <a:pt x="95259" y="69281"/>
                  </a:lnTo>
                  <a:lnTo>
                    <a:pt x="547" y="180637"/>
                  </a:lnTo>
                  <a:close/>
                </a:path>
                <a:path w="321944" h="193040">
                  <a:moveTo>
                    <a:pt x="319486" y="184266"/>
                  </a:moveTo>
                  <a:lnTo>
                    <a:pt x="226376" y="69281"/>
                  </a:lnTo>
                  <a:lnTo>
                    <a:pt x="321468" y="18580"/>
                  </a:lnTo>
                  <a:lnTo>
                    <a:pt x="321468" y="179251"/>
                  </a:lnTo>
                  <a:lnTo>
                    <a:pt x="320750" y="181928"/>
                  </a:lnTo>
                  <a:lnTo>
                    <a:pt x="319486" y="184266"/>
                  </a:lnTo>
                  <a:close/>
                </a:path>
                <a:path w="321944" h="193040">
                  <a:moveTo>
                    <a:pt x="305128" y="192953"/>
                  </a:moveTo>
                  <a:lnTo>
                    <a:pt x="15029" y="192953"/>
                  </a:lnTo>
                  <a:lnTo>
                    <a:pt x="13639" y="192762"/>
                  </a:lnTo>
                  <a:lnTo>
                    <a:pt x="12274" y="192398"/>
                  </a:lnTo>
                  <a:lnTo>
                    <a:pt x="110109" y="77595"/>
                  </a:lnTo>
                  <a:lnTo>
                    <a:pt x="158039" y="104472"/>
                  </a:lnTo>
                  <a:lnTo>
                    <a:pt x="159434" y="104825"/>
                  </a:lnTo>
                  <a:lnTo>
                    <a:pt x="233637" y="104825"/>
                  </a:lnTo>
                  <a:lnTo>
                    <a:pt x="305128" y="192953"/>
                  </a:lnTo>
                  <a:close/>
                </a:path>
                <a:path w="321944" h="193040">
                  <a:moveTo>
                    <a:pt x="233637" y="104825"/>
                  </a:moveTo>
                  <a:lnTo>
                    <a:pt x="162224" y="104825"/>
                  </a:lnTo>
                  <a:lnTo>
                    <a:pt x="163619" y="104472"/>
                  </a:lnTo>
                  <a:lnTo>
                    <a:pt x="211549" y="77595"/>
                  </a:lnTo>
                  <a:lnTo>
                    <a:pt x="233637" y="1048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228600"/>
              <a:endParaRPr sz="1200">
                <a:solidFill>
                  <a:prstClr val="black"/>
                </a:solidFill>
                <a:latin typeface="Corbel" panose="020B0503020204020204"/>
              </a:endParaRPr>
            </a:p>
          </p:txBody>
        </p:sp>
      </p:grpSp>
      <p:grpSp>
        <p:nvGrpSpPr>
          <p:cNvPr id="11" name="object 16">
            <a:extLst>
              <a:ext uri="{FF2B5EF4-FFF2-40B4-BE49-F238E27FC236}">
                <a16:creationId xmlns:a16="http://schemas.microsoft.com/office/drawing/2014/main" id="{35701D6A-0EAE-92FE-08AF-5C642B83297C}"/>
              </a:ext>
            </a:extLst>
          </p:cNvPr>
          <p:cNvGrpSpPr/>
          <p:nvPr/>
        </p:nvGrpSpPr>
        <p:grpSpPr>
          <a:xfrm>
            <a:off x="5187949" y="2722243"/>
            <a:ext cx="146518" cy="179547"/>
            <a:chOff x="1427330" y="5209306"/>
            <a:chExt cx="381000" cy="478790"/>
          </a:xfrm>
        </p:grpSpPr>
        <p:sp>
          <p:nvSpPr>
            <p:cNvPr id="13" name="object 17">
              <a:extLst>
                <a:ext uri="{FF2B5EF4-FFF2-40B4-BE49-F238E27FC236}">
                  <a16:creationId xmlns:a16="http://schemas.microsoft.com/office/drawing/2014/main" id="{FAA57EB5-97EC-9296-6718-870E8729DEE7}"/>
                </a:ext>
              </a:extLst>
            </p:cNvPr>
            <p:cNvSpPr/>
            <p:nvPr/>
          </p:nvSpPr>
          <p:spPr>
            <a:xfrm>
              <a:off x="1427330" y="5209306"/>
              <a:ext cx="381000" cy="478790"/>
            </a:xfrm>
            <a:custGeom>
              <a:avLst/>
              <a:gdLst/>
              <a:ahLst/>
              <a:cxnLst/>
              <a:rect l="l" t="t" r="r" b="b"/>
              <a:pathLst>
                <a:path w="381000" h="478789">
                  <a:moveTo>
                    <a:pt x="210209" y="478230"/>
                  </a:moveTo>
                  <a:lnTo>
                    <a:pt x="156931" y="477655"/>
                  </a:lnTo>
                  <a:lnTo>
                    <a:pt x="105686" y="472467"/>
                  </a:lnTo>
                  <a:lnTo>
                    <a:pt x="60086" y="462575"/>
                  </a:lnTo>
                  <a:lnTo>
                    <a:pt x="15302" y="441774"/>
                  </a:lnTo>
                  <a:lnTo>
                    <a:pt x="0" y="415078"/>
                  </a:lnTo>
                  <a:lnTo>
                    <a:pt x="11823" y="391355"/>
                  </a:lnTo>
                  <a:lnTo>
                    <a:pt x="42746" y="373548"/>
                  </a:lnTo>
                  <a:lnTo>
                    <a:pt x="85952" y="361268"/>
                  </a:lnTo>
                  <a:lnTo>
                    <a:pt x="134620" y="354126"/>
                  </a:lnTo>
                  <a:lnTo>
                    <a:pt x="100555" y="298231"/>
                  </a:lnTo>
                  <a:lnTo>
                    <a:pt x="69215" y="242493"/>
                  </a:lnTo>
                  <a:lnTo>
                    <a:pt x="46261" y="192401"/>
                  </a:lnTo>
                  <a:lnTo>
                    <a:pt x="37351" y="153449"/>
                  </a:lnTo>
                  <a:lnTo>
                    <a:pt x="45079" y="104999"/>
                  </a:lnTo>
                  <a:lnTo>
                    <a:pt x="66589" y="62882"/>
                  </a:lnTo>
                  <a:lnTo>
                    <a:pt x="99369" y="29645"/>
                  </a:lnTo>
                  <a:lnTo>
                    <a:pt x="140907" y="7835"/>
                  </a:lnTo>
                  <a:lnTo>
                    <a:pt x="188691" y="0"/>
                  </a:lnTo>
                  <a:lnTo>
                    <a:pt x="236469" y="7835"/>
                  </a:lnTo>
                  <a:lnTo>
                    <a:pt x="260838" y="20633"/>
                  </a:lnTo>
                  <a:lnTo>
                    <a:pt x="188691" y="20633"/>
                  </a:lnTo>
                  <a:lnTo>
                    <a:pt x="147333" y="27415"/>
                  </a:lnTo>
                  <a:lnTo>
                    <a:pt x="111380" y="46292"/>
                  </a:lnTo>
                  <a:lnTo>
                    <a:pt x="83008" y="75060"/>
                  </a:lnTo>
                  <a:lnTo>
                    <a:pt x="64390" y="111513"/>
                  </a:lnTo>
                  <a:lnTo>
                    <a:pt x="57701" y="153449"/>
                  </a:lnTo>
                  <a:lnTo>
                    <a:pt x="64651" y="183908"/>
                  </a:lnTo>
                  <a:lnTo>
                    <a:pt x="82853" y="224536"/>
                  </a:lnTo>
                  <a:lnTo>
                    <a:pt x="108333" y="271064"/>
                  </a:lnTo>
                  <a:lnTo>
                    <a:pt x="137115" y="319222"/>
                  </a:lnTo>
                  <a:lnTo>
                    <a:pt x="165227" y="364741"/>
                  </a:lnTo>
                  <a:lnTo>
                    <a:pt x="188693" y="403352"/>
                  </a:lnTo>
                  <a:lnTo>
                    <a:pt x="374693" y="403352"/>
                  </a:lnTo>
                  <a:lnTo>
                    <a:pt x="380577" y="415078"/>
                  </a:lnTo>
                  <a:lnTo>
                    <a:pt x="371353" y="436209"/>
                  </a:lnTo>
                  <a:lnTo>
                    <a:pt x="346090" y="453181"/>
                  </a:lnTo>
                  <a:lnTo>
                    <a:pt x="308402" y="465902"/>
                  </a:lnTo>
                  <a:lnTo>
                    <a:pt x="261904" y="474282"/>
                  </a:lnTo>
                  <a:lnTo>
                    <a:pt x="210209" y="478230"/>
                  </a:lnTo>
                  <a:close/>
                </a:path>
                <a:path w="381000" h="478789">
                  <a:moveTo>
                    <a:pt x="374693" y="403352"/>
                  </a:moveTo>
                  <a:lnTo>
                    <a:pt x="188693" y="403352"/>
                  </a:lnTo>
                  <a:lnTo>
                    <a:pt x="212314" y="364741"/>
                  </a:lnTo>
                  <a:lnTo>
                    <a:pt x="240454" y="319657"/>
                  </a:lnTo>
                  <a:lnTo>
                    <a:pt x="269201" y="272020"/>
                  </a:lnTo>
                  <a:lnTo>
                    <a:pt x="294609" y="225801"/>
                  </a:lnTo>
                  <a:lnTo>
                    <a:pt x="312742" y="184958"/>
                  </a:lnTo>
                  <a:lnTo>
                    <a:pt x="319661" y="153449"/>
                  </a:lnTo>
                  <a:lnTo>
                    <a:pt x="312973" y="111513"/>
                  </a:lnTo>
                  <a:lnTo>
                    <a:pt x="294358" y="75060"/>
                  </a:lnTo>
                  <a:lnTo>
                    <a:pt x="265990" y="46292"/>
                  </a:lnTo>
                  <a:lnTo>
                    <a:pt x="230043" y="27415"/>
                  </a:lnTo>
                  <a:lnTo>
                    <a:pt x="188691" y="20633"/>
                  </a:lnTo>
                  <a:lnTo>
                    <a:pt x="260838" y="20633"/>
                  </a:lnTo>
                  <a:lnTo>
                    <a:pt x="278001" y="29645"/>
                  </a:lnTo>
                  <a:lnTo>
                    <a:pt x="310776" y="62882"/>
                  </a:lnTo>
                  <a:lnTo>
                    <a:pt x="332283" y="104999"/>
                  </a:lnTo>
                  <a:lnTo>
                    <a:pt x="340010" y="153449"/>
                  </a:lnTo>
                  <a:lnTo>
                    <a:pt x="331390" y="193220"/>
                  </a:lnTo>
                  <a:lnTo>
                    <a:pt x="309060" y="242493"/>
                  </a:lnTo>
                  <a:lnTo>
                    <a:pt x="308957" y="242720"/>
                  </a:lnTo>
                  <a:lnTo>
                    <a:pt x="277852" y="297692"/>
                  </a:lnTo>
                  <a:lnTo>
                    <a:pt x="243217" y="353876"/>
                  </a:lnTo>
                  <a:lnTo>
                    <a:pt x="292865" y="360864"/>
                  </a:lnTo>
                  <a:lnTo>
                    <a:pt x="336951" y="373105"/>
                  </a:lnTo>
                  <a:lnTo>
                    <a:pt x="368510" y="391032"/>
                  </a:lnTo>
                  <a:lnTo>
                    <a:pt x="374693" y="4033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defTabSz="228600"/>
              <a:endParaRPr sz="1200">
                <a:solidFill>
                  <a:prstClr val="black"/>
                </a:solidFill>
                <a:latin typeface="Corbel" panose="020B0503020204020204"/>
              </a:endParaRPr>
            </a:p>
          </p:txBody>
        </p:sp>
        <p:pic>
          <p:nvPicPr>
            <p:cNvPr id="15" name="object 18">
              <a:extLst>
                <a:ext uri="{FF2B5EF4-FFF2-40B4-BE49-F238E27FC236}">
                  <a16:creationId xmlns:a16="http://schemas.microsoft.com/office/drawing/2014/main" id="{F1EB40F3-0AD5-0989-C74A-BD113387626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42763" y="5283070"/>
              <a:ext cx="146496" cy="148548"/>
            </a:xfrm>
            <a:prstGeom prst="rect">
              <a:avLst/>
            </a:prstGeom>
          </p:spPr>
        </p:pic>
      </p:grpSp>
      <p:grpSp>
        <p:nvGrpSpPr>
          <p:cNvPr id="17" name="object 19">
            <a:extLst>
              <a:ext uri="{FF2B5EF4-FFF2-40B4-BE49-F238E27FC236}">
                <a16:creationId xmlns:a16="http://schemas.microsoft.com/office/drawing/2014/main" id="{DA543235-94CD-4C3B-124F-421DF2DB0DF4}"/>
              </a:ext>
            </a:extLst>
          </p:cNvPr>
          <p:cNvGrpSpPr/>
          <p:nvPr/>
        </p:nvGrpSpPr>
        <p:grpSpPr>
          <a:xfrm>
            <a:off x="5201164" y="3423068"/>
            <a:ext cx="134797" cy="177642"/>
            <a:chOff x="1462569" y="7078173"/>
            <a:chExt cx="350520" cy="473709"/>
          </a:xfrm>
        </p:grpSpPr>
        <p:sp>
          <p:nvSpPr>
            <p:cNvPr id="18" name="object 20">
              <a:extLst>
                <a:ext uri="{FF2B5EF4-FFF2-40B4-BE49-F238E27FC236}">
                  <a16:creationId xmlns:a16="http://schemas.microsoft.com/office/drawing/2014/main" id="{F65DE94C-EB10-055A-0F1C-124EB115D673}"/>
                </a:ext>
              </a:extLst>
            </p:cNvPr>
            <p:cNvSpPr/>
            <p:nvPr/>
          </p:nvSpPr>
          <p:spPr>
            <a:xfrm>
              <a:off x="1462557" y="7078179"/>
              <a:ext cx="326390" cy="473709"/>
            </a:xfrm>
            <a:custGeom>
              <a:avLst/>
              <a:gdLst/>
              <a:ahLst/>
              <a:cxnLst/>
              <a:rect l="l" t="t" r="r" b="b"/>
              <a:pathLst>
                <a:path w="326389" h="473709">
                  <a:moveTo>
                    <a:pt x="151866" y="116332"/>
                  </a:moveTo>
                  <a:lnTo>
                    <a:pt x="151815" y="112280"/>
                  </a:lnTo>
                  <a:lnTo>
                    <a:pt x="150533" y="22987"/>
                  </a:lnTo>
                  <a:lnTo>
                    <a:pt x="150533" y="16217"/>
                  </a:lnTo>
                  <a:lnTo>
                    <a:pt x="121234" y="0"/>
                  </a:lnTo>
                  <a:lnTo>
                    <a:pt x="113245" y="2692"/>
                  </a:lnTo>
                  <a:lnTo>
                    <a:pt x="113499" y="22987"/>
                  </a:lnTo>
                  <a:lnTo>
                    <a:pt x="114236" y="66954"/>
                  </a:lnTo>
                  <a:lnTo>
                    <a:pt x="115481" y="112280"/>
                  </a:lnTo>
                  <a:lnTo>
                    <a:pt x="117233" y="135267"/>
                  </a:lnTo>
                  <a:lnTo>
                    <a:pt x="121564" y="137045"/>
                  </a:lnTo>
                  <a:lnTo>
                    <a:pt x="128892" y="135267"/>
                  </a:lnTo>
                  <a:lnTo>
                    <a:pt x="136715" y="131470"/>
                  </a:lnTo>
                  <a:lnTo>
                    <a:pt x="142544" y="127152"/>
                  </a:lnTo>
                  <a:lnTo>
                    <a:pt x="147866" y="121754"/>
                  </a:lnTo>
                  <a:lnTo>
                    <a:pt x="151866" y="116332"/>
                  </a:lnTo>
                  <a:close/>
                </a:path>
                <a:path w="326389" h="473709">
                  <a:moveTo>
                    <a:pt x="326364" y="442366"/>
                  </a:moveTo>
                  <a:lnTo>
                    <a:pt x="218478" y="357136"/>
                  </a:lnTo>
                  <a:lnTo>
                    <a:pt x="213169" y="359879"/>
                  </a:lnTo>
                  <a:lnTo>
                    <a:pt x="199986" y="363905"/>
                  </a:lnTo>
                  <a:lnTo>
                    <a:pt x="145186" y="315074"/>
                  </a:lnTo>
                  <a:lnTo>
                    <a:pt x="117729" y="263791"/>
                  </a:lnTo>
                  <a:lnTo>
                    <a:pt x="94030" y="217589"/>
                  </a:lnTo>
                  <a:lnTo>
                    <a:pt x="80098" y="175018"/>
                  </a:lnTo>
                  <a:lnTo>
                    <a:pt x="85623" y="155841"/>
                  </a:lnTo>
                  <a:lnTo>
                    <a:pt x="105244" y="139331"/>
                  </a:lnTo>
                  <a:lnTo>
                    <a:pt x="101244" y="2692"/>
                  </a:lnTo>
                  <a:lnTo>
                    <a:pt x="85242" y="4368"/>
                  </a:lnTo>
                  <a:lnTo>
                    <a:pt x="50126" y="15036"/>
                  </a:lnTo>
                  <a:lnTo>
                    <a:pt x="15265" y="43218"/>
                  </a:lnTo>
                  <a:lnTo>
                    <a:pt x="0" y="97396"/>
                  </a:lnTo>
                  <a:lnTo>
                    <a:pt x="2844" y="151892"/>
                  </a:lnTo>
                  <a:lnTo>
                    <a:pt x="9575" y="202565"/>
                  </a:lnTo>
                  <a:lnTo>
                    <a:pt x="19964" y="248170"/>
                  </a:lnTo>
                  <a:lnTo>
                    <a:pt x="33731" y="287489"/>
                  </a:lnTo>
                  <a:lnTo>
                    <a:pt x="69773" y="347497"/>
                  </a:lnTo>
                  <a:lnTo>
                    <a:pt x="95872" y="382397"/>
                  </a:lnTo>
                  <a:lnTo>
                    <a:pt x="127889" y="418185"/>
                  </a:lnTo>
                  <a:lnTo>
                    <a:pt x="164795" y="449135"/>
                  </a:lnTo>
                  <a:lnTo>
                    <a:pt x="205549" y="469480"/>
                  </a:lnTo>
                  <a:lnTo>
                    <a:pt x="249110" y="473494"/>
                  </a:lnTo>
                  <a:lnTo>
                    <a:pt x="256501" y="471678"/>
                  </a:lnTo>
                  <a:lnTo>
                    <a:pt x="275259" y="466051"/>
                  </a:lnTo>
                  <a:lnTo>
                    <a:pt x="300253" y="456361"/>
                  </a:lnTo>
                  <a:lnTo>
                    <a:pt x="326364" y="44236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defTabSz="228600"/>
              <a:endParaRPr sz="1200">
                <a:solidFill>
                  <a:prstClr val="black"/>
                </a:solidFill>
                <a:latin typeface="Corbel" panose="020B0503020204020204"/>
              </a:endParaRPr>
            </a:p>
          </p:txBody>
        </p:sp>
        <p:pic>
          <p:nvPicPr>
            <p:cNvPr id="19" name="object 21">
              <a:extLst>
                <a:ext uri="{FF2B5EF4-FFF2-40B4-BE49-F238E27FC236}">
                  <a16:creationId xmlns:a16="http://schemas.microsoft.com/office/drawing/2014/main" id="{35F9B5E5-BABF-F92D-64D2-2C1613EB7ABC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90007" y="7408259"/>
              <a:ext cx="122905" cy="105529"/>
            </a:xfrm>
            <a:prstGeom prst="rect">
              <a:avLst/>
            </a:prstGeom>
          </p:spPr>
        </p:pic>
      </p:grpSp>
      <p:sp>
        <p:nvSpPr>
          <p:cNvPr id="20" name="object 22">
            <a:extLst>
              <a:ext uri="{FF2B5EF4-FFF2-40B4-BE49-F238E27FC236}">
                <a16:creationId xmlns:a16="http://schemas.microsoft.com/office/drawing/2014/main" id="{68279046-80F2-152D-D27A-B1FDC4CA0605}"/>
              </a:ext>
            </a:extLst>
          </p:cNvPr>
          <p:cNvSpPr/>
          <p:nvPr/>
        </p:nvSpPr>
        <p:spPr>
          <a:xfrm>
            <a:off x="5163569" y="3732729"/>
            <a:ext cx="216115" cy="210503"/>
          </a:xfrm>
          <a:custGeom>
            <a:avLst/>
            <a:gdLst/>
            <a:ahLst/>
            <a:cxnLst/>
            <a:rect l="l" t="t" r="r" b="b"/>
            <a:pathLst>
              <a:path w="561975" h="561340">
                <a:moveTo>
                  <a:pt x="280987" y="561340"/>
                </a:moveTo>
                <a:lnTo>
                  <a:pt x="233410" y="557530"/>
                </a:lnTo>
                <a:lnTo>
                  <a:pt x="188401" y="546100"/>
                </a:lnTo>
                <a:lnTo>
                  <a:pt x="146626" y="527050"/>
                </a:lnTo>
                <a:lnTo>
                  <a:pt x="108753" y="501650"/>
                </a:lnTo>
                <a:lnTo>
                  <a:pt x="75447" y="471170"/>
                </a:lnTo>
                <a:lnTo>
                  <a:pt x="74136" y="471170"/>
                </a:lnTo>
                <a:lnTo>
                  <a:pt x="73484" y="469900"/>
                </a:lnTo>
                <a:lnTo>
                  <a:pt x="42646" y="429260"/>
                </a:lnTo>
                <a:lnTo>
                  <a:pt x="19582" y="383540"/>
                </a:lnTo>
                <a:lnTo>
                  <a:pt x="5052" y="334010"/>
                </a:lnTo>
                <a:lnTo>
                  <a:pt x="0" y="280670"/>
                </a:lnTo>
                <a:lnTo>
                  <a:pt x="4442" y="229870"/>
                </a:lnTo>
                <a:lnTo>
                  <a:pt x="17251" y="182880"/>
                </a:lnTo>
                <a:lnTo>
                  <a:pt x="37651" y="139700"/>
                </a:lnTo>
                <a:lnTo>
                  <a:pt x="64867" y="101600"/>
                </a:lnTo>
                <a:lnTo>
                  <a:pt x="65401" y="100330"/>
                </a:lnTo>
                <a:lnTo>
                  <a:pt x="66084" y="99060"/>
                </a:lnTo>
                <a:lnTo>
                  <a:pt x="66890" y="99060"/>
                </a:lnTo>
                <a:lnTo>
                  <a:pt x="100738" y="64770"/>
                </a:lnTo>
                <a:lnTo>
                  <a:pt x="139859" y="36830"/>
                </a:lnTo>
                <a:lnTo>
                  <a:pt x="183466" y="16510"/>
                </a:lnTo>
                <a:lnTo>
                  <a:pt x="230771" y="3810"/>
                </a:lnTo>
                <a:lnTo>
                  <a:pt x="280987" y="0"/>
                </a:lnTo>
                <a:lnTo>
                  <a:pt x="331203" y="3810"/>
                </a:lnTo>
                <a:lnTo>
                  <a:pt x="378508" y="16510"/>
                </a:lnTo>
                <a:lnTo>
                  <a:pt x="394860" y="24130"/>
                </a:lnTo>
                <a:lnTo>
                  <a:pt x="270433" y="24130"/>
                </a:lnTo>
                <a:lnTo>
                  <a:pt x="266759" y="27940"/>
                </a:lnTo>
                <a:lnTo>
                  <a:pt x="238730" y="27940"/>
                </a:lnTo>
                <a:lnTo>
                  <a:pt x="207810" y="43180"/>
                </a:lnTo>
                <a:lnTo>
                  <a:pt x="206251" y="44450"/>
                </a:lnTo>
                <a:lnTo>
                  <a:pt x="172592" y="44450"/>
                </a:lnTo>
                <a:lnTo>
                  <a:pt x="149440" y="55880"/>
                </a:lnTo>
                <a:lnTo>
                  <a:pt x="127723" y="71120"/>
                </a:lnTo>
                <a:lnTo>
                  <a:pt x="107588" y="86360"/>
                </a:lnTo>
                <a:lnTo>
                  <a:pt x="89185" y="105410"/>
                </a:lnTo>
                <a:lnTo>
                  <a:pt x="95536" y="109220"/>
                </a:lnTo>
                <a:lnTo>
                  <a:pt x="102092" y="114300"/>
                </a:lnTo>
                <a:lnTo>
                  <a:pt x="108846" y="118110"/>
                </a:lnTo>
                <a:lnTo>
                  <a:pt x="114055" y="121920"/>
                </a:lnTo>
                <a:lnTo>
                  <a:pt x="75575" y="121920"/>
                </a:lnTo>
                <a:lnTo>
                  <a:pt x="53871" y="153670"/>
                </a:lnTo>
                <a:lnTo>
                  <a:pt x="37258" y="190500"/>
                </a:lnTo>
                <a:lnTo>
                  <a:pt x="26244" y="228600"/>
                </a:lnTo>
                <a:lnTo>
                  <a:pt x="21340" y="269240"/>
                </a:lnTo>
                <a:lnTo>
                  <a:pt x="560975" y="269240"/>
                </a:lnTo>
                <a:lnTo>
                  <a:pt x="561975" y="280670"/>
                </a:lnTo>
                <a:lnTo>
                  <a:pt x="561012" y="290830"/>
                </a:lnTo>
                <a:lnTo>
                  <a:pt x="21340" y="290830"/>
                </a:lnTo>
                <a:lnTo>
                  <a:pt x="26918" y="335280"/>
                </a:lnTo>
                <a:lnTo>
                  <a:pt x="39589" y="377190"/>
                </a:lnTo>
                <a:lnTo>
                  <a:pt x="58710" y="415290"/>
                </a:lnTo>
                <a:lnTo>
                  <a:pt x="83636" y="449580"/>
                </a:lnTo>
                <a:lnTo>
                  <a:pt x="146669" y="449580"/>
                </a:lnTo>
                <a:lnTo>
                  <a:pt x="147469" y="450850"/>
                </a:lnTo>
                <a:lnTo>
                  <a:pt x="122090" y="450850"/>
                </a:lnTo>
                <a:lnTo>
                  <a:pt x="115888" y="453390"/>
                </a:lnTo>
                <a:lnTo>
                  <a:pt x="109827" y="457200"/>
                </a:lnTo>
                <a:lnTo>
                  <a:pt x="103913" y="461010"/>
                </a:lnTo>
                <a:lnTo>
                  <a:pt x="98153" y="464820"/>
                </a:lnTo>
                <a:lnTo>
                  <a:pt x="114937" y="480060"/>
                </a:lnTo>
                <a:lnTo>
                  <a:pt x="133004" y="494030"/>
                </a:lnTo>
                <a:lnTo>
                  <a:pt x="152256" y="505460"/>
                </a:lnTo>
                <a:lnTo>
                  <a:pt x="172592" y="516890"/>
                </a:lnTo>
                <a:lnTo>
                  <a:pt x="207093" y="516890"/>
                </a:lnTo>
                <a:lnTo>
                  <a:pt x="210348" y="519430"/>
                </a:lnTo>
                <a:lnTo>
                  <a:pt x="238730" y="533400"/>
                </a:lnTo>
                <a:lnTo>
                  <a:pt x="267634" y="533400"/>
                </a:lnTo>
                <a:lnTo>
                  <a:pt x="270433" y="535940"/>
                </a:lnTo>
                <a:lnTo>
                  <a:pt x="395839" y="535940"/>
                </a:lnTo>
                <a:lnTo>
                  <a:pt x="373562" y="546100"/>
                </a:lnTo>
                <a:lnTo>
                  <a:pt x="328558" y="557530"/>
                </a:lnTo>
                <a:lnTo>
                  <a:pt x="280987" y="561340"/>
                </a:lnTo>
                <a:close/>
              </a:path>
              <a:path w="561975" h="561340">
                <a:moveTo>
                  <a:pt x="291541" y="163830"/>
                </a:moveTo>
                <a:lnTo>
                  <a:pt x="270433" y="163830"/>
                </a:lnTo>
                <a:lnTo>
                  <a:pt x="270433" y="24130"/>
                </a:lnTo>
                <a:lnTo>
                  <a:pt x="291541" y="24130"/>
                </a:lnTo>
                <a:lnTo>
                  <a:pt x="291541" y="163830"/>
                </a:lnTo>
                <a:close/>
              </a:path>
              <a:path w="561975" h="561340">
                <a:moveTo>
                  <a:pt x="405806" y="163830"/>
                </a:moveTo>
                <a:lnTo>
                  <a:pt x="291541" y="163830"/>
                </a:lnTo>
                <a:lnTo>
                  <a:pt x="343031" y="158750"/>
                </a:lnTo>
                <a:lnTo>
                  <a:pt x="340012" y="140970"/>
                </a:lnTo>
                <a:lnTo>
                  <a:pt x="328478" y="92710"/>
                </a:lnTo>
                <a:lnTo>
                  <a:pt x="310975" y="48260"/>
                </a:lnTo>
                <a:lnTo>
                  <a:pt x="291541" y="24130"/>
                </a:lnTo>
                <a:lnTo>
                  <a:pt x="394860" y="24130"/>
                </a:lnTo>
                <a:lnTo>
                  <a:pt x="403036" y="27940"/>
                </a:lnTo>
                <a:lnTo>
                  <a:pt x="323244" y="27940"/>
                </a:lnTo>
                <a:lnTo>
                  <a:pt x="330200" y="39370"/>
                </a:lnTo>
                <a:lnTo>
                  <a:pt x="348689" y="86360"/>
                </a:lnTo>
                <a:lnTo>
                  <a:pt x="360612" y="135890"/>
                </a:lnTo>
                <a:lnTo>
                  <a:pt x="363738" y="153670"/>
                </a:lnTo>
                <a:lnTo>
                  <a:pt x="430372" y="153670"/>
                </a:lnTo>
                <a:lnTo>
                  <a:pt x="419433" y="158750"/>
                </a:lnTo>
                <a:lnTo>
                  <a:pt x="405806" y="163830"/>
                </a:lnTo>
                <a:close/>
              </a:path>
              <a:path w="561975" h="561340">
                <a:moveTo>
                  <a:pt x="219805" y="153670"/>
                </a:moveTo>
                <a:lnTo>
                  <a:pt x="198236" y="153670"/>
                </a:lnTo>
                <a:lnTo>
                  <a:pt x="201362" y="135890"/>
                </a:lnTo>
                <a:lnTo>
                  <a:pt x="213285" y="86360"/>
                </a:lnTo>
                <a:lnTo>
                  <a:pt x="231774" y="39370"/>
                </a:lnTo>
                <a:lnTo>
                  <a:pt x="238730" y="27940"/>
                </a:lnTo>
                <a:lnTo>
                  <a:pt x="266759" y="27940"/>
                </a:lnTo>
                <a:lnTo>
                  <a:pt x="260635" y="34290"/>
                </a:lnTo>
                <a:lnTo>
                  <a:pt x="250999" y="48260"/>
                </a:lnTo>
                <a:lnTo>
                  <a:pt x="233496" y="92710"/>
                </a:lnTo>
                <a:lnTo>
                  <a:pt x="221962" y="140970"/>
                </a:lnTo>
                <a:lnTo>
                  <a:pt x="219805" y="153670"/>
                </a:lnTo>
                <a:close/>
              </a:path>
              <a:path w="561975" h="561340">
                <a:moveTo>
                  <a:pt x="430372" y="153670"/>
                </a:moveTo>
                <a:lnTo>
                  <a:pt x="363738" y="153670"/>
                </a:lnTo>
                <a:lnTo>
                  <a:pt x="380440" y="149860"/>
                </a:lnTo>
                <a:lnTo>
                  <a:pt x="396660" y="144780"/>
                </a:lnTo>
                <a:lnTo>
                  <a:pt x="412345" y="138430"/>
                </a:lnTo>
                <a:lnTo>
                  <a:pt x="427439" y="132080"/>
                </a:lnTo>
                <a:lnTo>
                  <a:pt x="406854" y="96520"/>
                </a:lnTo>
                <a:lnTo>
                  <a:pt x="382231" y="66040"/>
                </a:lnTo>
                <a:lnTo>
                  <a:pt x="354164" y="43180"/>
                </a:lnTo>
                <a:lnTo>
                  <a:pt x="323244" y="27940"/>
                </a:lnTo>
                <a:lnTo>
                  <a:pt x="403036" y="27940"/>
                </a:lnTo>
                <a:lnTo>
                  <a:pt x="422114" y="36830"/>
                </a:lnTo>
                <a:lnTo>
                  <a:pt x="432784" y="44450"/>
                </a:lnTo>
                <a:lnTo>
                  <a:pt x="389382" y="44450"/>
                </a:lnTo>
                <a:lnTo>
                  <a:pt x="398313" y="53340"/>
                </a:lnTo>
                <a:lnTo>
                  <a:pt x="406937" y="62230"/>
                </a:lnTo>
                <a:lnTo>
                  <a:pt x="415235" y="72390"/>
                </a:lnTo>
                <a:lnTo>
                  <a:pt x="423187" y="82550"/>
                </a:lnTo>
                <a:lnTo>
                  <a:pt x="429452" y="92710"/>
                </a:lnTo>
                <a:lnTo>
                  <a:pt x="435375" y="101600"/>
                </a:lnTo>
                <a:lnTo>
                  <a:pt x="440952" y="111760"/>
                </a:lnTo>
                <a:lnTo>
                  <a:pt x="446183" y="123190"/>
                </a:lnTo>
                <a:lnTo>
                  <a:pt x="484515" y="123190"/>
                </a:lnTo>
                <a:lnTo>
                  <a:pt x="478866" y="127000"/>
                </a:lnTo>
                <a:lnTo>
                  <a:pt x="471071" y="132080"/>
                </a:lnTo>
                <a:lnTo>
                  <a:pt x="463022" y="137160"/>
                </a:lnTo>
                <a:lnTo>
                  <a:pt x="454728" y="142240"/>
                </a:lnTo>
                <a:lnTo>
                  <a:pt x="457888" y="151130"/>
                </a:lnTo>
                <a:lnTo>
                  <a:pt x="435841" y="151130"/>
                </a:lnTo>
                <a:lnTo>
                  <a:pt x="430372" y="153670"/>
                </a:lnTo>
                <a:close/>
              </a:path>
              <a:path w="561975" h="561340">
                <a:moveTo>
                  <a:pt x="139681" y="123190"/>
                </a:moveTo>
                <a:lnTo>
                  <a:pt x="115791" y="123190"/>
                </a:lnTo>
                <a:lnTo>
                  <a:pt x="121022" y="111760"/>
                </a:lnTo>
                <a:lnTo>
                  <a:pt x="126599" y="101600"/>
                </a:lnTo>
                <a:lnTo>
                  <a:pt x="132522" y="92710"/>
                </a:lnTo>
                <a:lnTo>
                  <a:pt x="138787" y="82550"/>
                </a:lnTo>
                <a:lnTo>
                  <a:pt x="146739" y="72390"/>
                </a:lnTo>
                <a:lnTo>
                  <a:pt x="155037" y="62230"/>
                </a:lnTo>
                <a:lnTo>
                  <a:pt x="163661" y="53340"/>
                </a:lnTo>
                <a:lnTo>
                  <a:pt x="172592" y="44450"/>
                </a:lnTo>
                <a:lnTo>
                  <a:pt x="206251" y="44450"/>
                </a:lnTo>
                <a:lnTo>
                  <a:pt x="179743" y="66040"/>
                </a:lnTo>
                <a:lnTo>
                  <a:pt x="155120" y="96520"/>
                </a:lnTo>
                <a:lnTo>
                  <a:pt x="139681" y="123190"/>
                </a:lnTo>
                <a:close/>
              </a:path>
              <a:path w="561975" h="561340">
                <a:moveTo>
                  <a:pt x="484515" y="123190"/>
                </a:moveTo>
                <a:lnTo>
                  <a:pt x="446183" y="123190"/>
                </a:lnTo>
                <a:lnTo>
                  <a:pt x="453128" y="118110"/>
                </a:lnTo>
                <a:lnTo>
                  <a:pt x="459882" y="114300"/>
                </a:lnTo>
                <a:lnTo>
                  <a:pt x="466438" y="109220"/>
                </a:lnTo>
                <a:lnTo>
                  <a:pt x="434252" y="71120"/>
                </a:lnTo>
                <a:lnTo>
                  <a:pt x="389382" y="44450"/>
                </a:lnTo>
                <a:lnTo>
                  <a:pt x="432784" y="44450"/>
                </a:lnTo>
                <a:lnTo>
                  <a:pt x="461235" y="64770"/>
                </a:lnTo>
                <a:lnTo>
                  <a:pt x="495083" y="99060"/>
                </a:lnTo>
                <a:lnTo>
                  <a:pt x="495890" y="99060"/>
                </a:lnTo>
                <a:lnTo>
                  <a:pt x="496573" y="100330"/>
                </a:lnTo>
                <a:lnTo>
                  <a:pt x="497107" y="101600"/>
                </a:lnTo>
                <a:lnTo>
                  <a:pt x="511622" y="121920"/>
                </a:lnTo>
                <a:lnTo>
                  <a:pt x="486399" y="121920"/>
                </a:lnTo>
                <a:lnTo>
                  <a:pt x="484515" y="123190"/>
                </a:lnTo>
                <a:close/>
              </a:path>
              <a:path w="561975" h="561340">
                <a:moveTo>
                  <a:pt x="102837" y="269240"/>
                </a:moveTo>
                <a:lnTo>
                  <a:pt x="81721" y="269240"/>
                </a:lnTo>
                <a:lnTo>
                  <a:pt x="84021" y="236220"/>
                </a:lnTo>
                <a:lnTo>
                  <a:pt x="89095" y="203200"/>
                </a:lnTo>
                <a:lnTo>
                  <a:pt x="96864" y="171450"/>
                </a:lnTo>
                <a:lnTo>
                  <a:pt x="107246" y="142240"/>
                </a:lnTo>
                <a:lnTo>
                  <a:pt x="98953" y="137160"/>
                </a:lnTo>
                <a:lnTo>
                  <a:pt x="90903" y="132080"/>
                </a:lnTo>
                <a:lnTo>
                  <a:pt x="83108" y="127000"/>
                </a:lnTo>
                <a:lnTo>
                  <a:pt x="75575" y="121920"/>
                </a:lnTo>
                <a:lnTo>
                  <a:pt x="114055" y="121920"/>
                </a:lnTo>
                <a:lnTo>
                  <a:pt x="115791" y="123190"/>
                </a:lnTo>
                <a:lnTo>
                  <a:pt x="139681" y="123190"/>
                </a:lnTo>
                <a:lnTo>
                  <a:pt x="181534" y="149860"/>
                </a:lnTo>
                <a:lnTo>
                  <a:pt x="187101" y="151130"/>
                </a:lnTo>
                <a:lnTo>
                  <a:pt x="126133" y="151130"/>
                </a:lnTo>
                <a:lnTo>
                  <a:pt x="116841" y="179070"/>
                </a:lnTo>
                <a:lnTo>
                  <a:pt x="109756" y="208280"/>
                </a:lnTo>
                <a:lnTo>
                  <a:pt x="105036" y="238760"/>
                </a:lnTo>
                <a:lnTo>
                  <a:pt x="102837" y="269240"/>
                </a:lnTo>
                <a:close/>
              </a:path>
              <a:path w="561975" h="561340">
                <a:moveTo>
                  <a:pt x="560975" y="269240"/>
                </a:moveTo>
                <a:lnTo>
                  <a:pt x="540634" y="269240"/>
                </a:lnTo>
                <a:lnTo>
                  <a:pt x="535730" y="228600"/>
                </a:lnTo>
                <a:lnTo>
                  <a:pt x="524716" y="190500"/>
                </a:lnTo>
                <a:lnTo>
                  <a:pt x="508103" y="153670"/>
                </a:lnTo>
                <a:lnTo>
                  <a:pt x="486399" y="121920"/>
                </a:lnTo>
                <a:lnTo>
                  <a:pt x="511622" y="121920"/>
                </a:lnTo>
                <a:lnTo>
                  <a:pt x="524323" y="139700"/>
                </a:lnTo>
                <a:lnTo>
                  <a:pt x="544723" y="182880"/>
                </a:lnTo>
                <a:lnTo>
                  <a:pt x="557532" y="229870"/>
                </a:lnTo>
                <a:lnTo>
                  <a:pt x="560975" y="269240"/>
                </a:lnTo>
                <a:close/>
              </a:path>
              <a:path w="561975" h="561340">
                <a:moveTo>
                  <a:pt x="210154" y="269240"/>
                </a:moveTo>
                <a:lnTo>
                  <a:pt x="189045" y="269240"/>
                </a:lnTo>
                <a:lnTo>
                  <a:pt x="189621" y="246380"/>
                </a:lnTo>
                <a:lnTo>
                  <a:pt x="189652" y="245110"/>
                </a:lnTo>
                <a:lnTo>
                  <a:pt x="190903" y="220980"/>
                </a:lnTo>
                <a:lnTo>
                  <a:pt x="192783" y="198120"/>
                </a:lnTo>
                <a:lnTo>
                  <a:pt x="195281" y="175260"/>
                </a:lnTo>
                <a:lnTo>
                  <a:pt x="159574" y="165100"/>
                </a:lnTo>
                <a:lnTo>
                  <a:pt x="142541" y="158750"/>
                </a:lnTo>
                <a:lnTo>
                  <a:pt x="126133" y="151130"/>
                </a:lnTo>
                <a:lnTo>
                  <a:pt x="187101" y="151130"/>
                </a:lnTo>
                <a:lnTo>
                  <a:pt x="198236" y="153670"/>
                </a:lnTo>
                <a:lnTo>
                  <a:pt x="219805" y="153670"/>
                </a:lnTo>
                <a:lnTo>
                  <a:pt x="218943" y="158750"/>
                </a:lnTo>
                <a:lnTo>
                  <a:pt x="270433" y="163830"/>
                </a:lnTo>
                <a:lnTo>
                  <a:pt x="405806" y="163830"/>
                </a:lnTo>
                <a:lnTo>
                  <a:pt x="402400" y="165100"/>
                </a:lnTo>
                <a:lnTo>
                  <a:pt x="366693" y="175260"/>
                </a:lnTo>
                <a:lnTo>
                  <a:pt x="367109" y="179070"/>
                </a:lnTo>
                <a:lnTo>
                  <a:pt x="216036" y="179070"/>
                </a:lnTo>
                <a:lnTo>
                  <a:pt x="213687" y="200660"/>
                </a:lnTo>
                <a:lnTo>
                  <a:pt x="211915" y="223520"/>
                </a:lnTo>
                <a:lnTo>
                  <a:pt x="210800" y="245110"/>
                </a:lnTo>
                <a:lnTo>
                  <a:pt x="210734" y="246380"/>
                </a:lnTo>
                <a:lnTo>
                  <a:pt x="210154" y="269240"/>
                </a:lnTo>
                <a:close/>
              </a:path>
              <a:path w="561975" h="561340">
                <a:moveTo>
                  <a:pt x="480253" y="269240"/>
                </a:moveTo>
                <a:lnTo>
                  <a:pt x="459137" y="269240"/>
                </a:lnTo>
                <a:lnTo>
                  <a:pt x="456939" y="238760"/>
                </a:lnTo>
                <a:lnTo>
                  <a:pt x="452218" y="208280"/>
                </a:lnTo>
                <a:lnTo>
                  <a:pt x="445133" y="179070"/>
                </a:lnTo>
                <a:lnTo>
                  <a:pt x="435841" y="151130"/>
                </a:lnTo>
                <a:lnTo>
                  <a:pt x="457888" y="151130"/>
                </a:lnTo>
                <a:lnTo>
                  <a:pt x="465110" y="171450"/>
                </a:lnTo>
                <a:lnTo>
                  <a:pt x="472879" y="203200"/>
                </a:lnTo>
                <a:lnTo>
                  <a:pt x="477953" y="236220"/>
                </a:lnTo>
                <a:lnTo>
                  <a:pt x="480253" y="269240"/>
                </a:lnTo>
                <a:close/>
              </a:path>
              <a:path w="561975" h="561340">
                <a:moveTo>
                  <a:pt x="305348" y="184150"/>
                </a:moveTo>
                <a:lnTo>
                  <a:pt x="256626" y="184150"/>
                </a:lnTo>
                <a:lnTo>
                  <a:pt x="229406" y="181610"/>
                </a:lnTo>
                <a:lnTo>
                  <a:pt x="216036" y="179070"/>
                </a:lnTo>
                <a:lnTo>
                  <a:pt x="345938" y="179070"/>
                </a:lnTo>
                <a:lnTo>
                  <a:pt x="332568" y="181610"/>
                </a:lnTo>
                <a:lnTo>
                  <a:pt x="305348" y="184150"/>
                </a:lnTo>
                <a:close/>
              </a:path>
              <a:path w="561975" h="561340">
                <a:moveTo>
                  <a:pt x="372929" y="269240"/>
                </a:moveTo>
                <a:lnTo>
                  <a:pt x="351820" y="269240"/>
                </a:lnTo>
                <a:lnTo>
                  <a:pt x="351240" y="246380"/>
                </a:lnTo>
                <a:lnTo>
                  <a:pt x="350059" y="223520"/>
                </a:lnTo>
                <a:lnTo>
                  <a:pt x="348287" y="200660"/>
                </a:lnTo>
                <a:lnTo>
                  <a:pt x="345938" y="179070"/>
                </a:lnTo>
                <a:lnTo>
                  <a:pt x="367109" y="179070"/>
                </a:lnTo>
                <a:lnTo>
                  <a:pt x="369191" y="198120"/>
                </a:lnTo>
                <a:lnTo>
                  <a:pt x="371071" y="220980"/>
                </a:lnTo>
                <a:lnTo>
                  <a:pt x="372322" y="245110"/>
                </a:lnTo>
                <a:lnTo>
                  <a:pt x="372929" y="269240"/>
                </a:lnTo>
                <a:close/>
              </a:path>
              <a:path w="561975" h="561340">
                <a:moveTo>
                  <a:pt x="291541" y="269240"/>
                </a:moveTo>
                <a:lnTo>
                  <a:pt x="270433" y="269240"/>
                </a:lnTo>
                <a:lnTo>
                  <a:pt x="270433" y="184150"/>
                </a:lnTo>
                <a:lnTo>
                  <a:pt x="291541" y="184150"/>
                </a:lnTo>
                <a:lnTo>
                  <a:pt x="291541" y="269240"/>
                </a:lnTo>
                <a:close/>
              </a:path>
              <a:path w="561975" h="561340">
                <a:moveTo>
                  <a:pt x="146669" y="449580"/>
                </a:moveTo>
                <a:lnTo>
                  <a:pt x="83636" y="449580"/>
                </a:lnTo>
                <a:lnTo>
                  <a:pt x="90602" y="444500"/>
                </a:lnTo>
                <a:lnTo>
                  <a:pt x="97776" y="439420"/>
                </a:lnTo>
                <a:lnTo>
                  <a:pt x="105151" y="435610"/>
                </a:lnTo>
                <a:lnTo>
                  <a:pt x="112722" y="431800"/>
                </a:lnTo>
                <a:lnTo>
                  <a:pt x="100065" y="398780"/>
                </a:lnTo>
                <a:lnTo>
                  <a:pt x="90605" y="364490"/>
                </a:lnTo>
                <a:lnTo>
                  <a:pt x="84453" y="328930"/>
                </a:lnTo>
                <a:lnTo>
                  <a:pt x="81721" y="290830"/>
                </a:lnTo>
                <a:lnTo>
                  <a:pt x="102837" y="290830"/>
                </a:lnTo>
                <a:lnTo>
                  <a:pt x="105506" y="326390"/>
                </a:lnTo>
                <a:lnTo>
                  <a:pt x="111362" y="360680"/>
                </a:lnTo>
                <a:lnTo>
                  <a:pt x="120177" y="392430"/>
                </a:lnTo>
                <a:lnTo>
                  <a:pt x="131723" y="422910"/>
                </a:lnTo>
                <a:lnTo>
                  <a:pt x="195618" y="422910"/>
                </a:lnTo>
                <a:lnTo>
                  <a:pt x="185238" y="425450"/>
                </a:lnTo>
                <a:lnTo>
                  <a:pt x="155322" y="435610"/>
                </a:lnTo>
                <a:lnTo>
                  <a:pt x="141071" y="440690"/>
                </a:lnTo>
                <a:lnTo>
                  <a:pt x="146669" y="449580"/>
                </a:lnTo>
                <a:close/>
              </a:path>
              <a:path w="561975" h="561340">
                <a:moveTo>
                  <a:pt x="195618" y="422910"/>
                </a:moveTo>
                <a:lnTo>
                  <a:pt x="131723" y="422910"/>
                </a:lnTo>
                <a:lnTo>
                  <a:pt x="147386" y="415290"/>
                </a:lnTo>
                <a:lnTo>
                  <a:pt x="180273" y="405130"/>
                </a:lnTo>
                <a:lnTo>
                  <a:pt x="197384" y="401320"/>
                </a:lnTo>
                <a:lnTo>
                  <a:pt x="194017" y="374650"/>
                </a:lnTo>
                <a:lnTo>
                  <a:pt x="191490" y="347980"/>
                </a:lnTo>
                <a:lnTo>
                  <a:pt x="189825" y="320040"/>
                </a:lnTo>
                <a:lnTo>
                  <a:pt x="189045" y="290830"/>
                </a:lnTo>
                <a:lnTo>
                  <a:pt x="210154" y="290830"/>
                </a:lnTo>
                <a:lnTo>
                  <a:pt x="210907" y="318770"/>
                </a:lnTo>
                <a:lnTo>
                  <a:pt x="212499" y="345440"/>
                </a:lnTo>
                <a:lnTo>
                  <a:pt x="214912" y="372110"/>
                </a:lnTo>
                <a:lnTo>
                  <a:pt x="218122" y="397510"/>
                </a:lnTo>
                <a:lnTo>
                  <a:pt x="365071" y="397510"/>
                </a:lnTo>
                <a:lnTo>
                  <a:pt x="364590" y="401320"/>
                </a:lnTo>
                <a:lnTo>
                  <a:pt x="381701" y="405130"/>
                </a:lnTo>
                <a:lnTo>
                  <a:pt x="406487" y="412750"/>
                </a:lnTo>
                <a:lnTo>
                  <a:pt x="270433" y="412750"/>
                </a:lnTo>
                <a:lnTo>
                  <a:pt x="221528" y="417830"/>
                </a:lnTo>
                <a:lnTo>
                  <a:pt x="222241" y="421640"/>
                </a:lnTo>
                <a:lnTo>
                  <a:pt x="200808" y="421640"/>
                </a:lnTo>
                <a:lnTo>
                  <a:pt x="195618" y="422910"/>
                </a:lnTo>
                <a:close/>
              </a:path>
              <a:path w="561975" h="561340">
                <a:moveTo>
                  <a:pt x="291541" y="392430"/>
                </a:moveTo>
                <a:lnTo>
                  <a:pt x="270433" y="392430"/>
                </a:lnTo>
                <a:lnTo>
                  <a:pt x="270433" y="290830"/>
                </a:lnTo>
                <a:lnTo>
                  <a:pt x="291541" y="290830"/>
                </a:lnTo>
                <a:lnTo>
                  <a:pt x="291541" y="392430"/>
                </a:lnTo>
                <a:close/>
              </a:path>
              <a:path w="561975" h="561340">
                <a:moveTo>
                  <a:pt x="365071" y="397510"/>
                </a:moveTo>
                <a:lnTo>
                  <a:pt x="343852" y="397510"/>
                </a:lnTo>
                <a:lnTo>
                  <a:pt x="347063" y="372110"/>
                </a:lnTo>
                <a:lnTo>
                  <a:pt x="349475" y="345440"/>
                </a:lnTo>
                <a:lnTo>
                  <a:pt x="350992" y="320040"/>
                </a:lnTo>
                <a:lnTo>
                  <a:pt x="351067" y="318770"/>
                </a:lnTo>
                <a:lnTo>
                  <a:pt x="351820" y="290830"/>
                </a:lnTo>
                <a:lnTo>
                  <a:pt x="372929" y="290830"/>
                </a:lnTo>
                <a:lnTo>
                  <a:pt x="372183" y="318770"/>
                </a:lnTo>
                <a:lnTo>
                  <a:pt x="372149" y="320040"/>
                </a:lnTo>
                <a:lnTo>
                  <a:pt x="370484" y="347980"/>
                </a:lnTo>
                <a:lnTo>
                  <a:pt x="367957" y="374650"/>
                </a:lnTo>
                <a:lnTo>
                  <a:pt x="365071" y="397510"/>
                </a:lnTo>
                <a:close/>
              </a:path>
              <a:path w="561975" h="561340">
                <a:moveTo>
                  <a:pt x="452660" y="422910"/>
                </a:moveTo>
                <a:lnTo>
                  <a:pt x="430251" y="422910"/>
                </a:lnTo>
                <a:lnTo>
                  <a:pt x="441797" y="392430"/>
                </a:lnTo>
                <a:lnTo>
                  <a:pt x="450612" y="360680"/>
                </a:lnTo>
                <a:lnTo>
                  <a:pt x="456468" y="326390"/>
                </a:lnTo>
                <a:lnTo>
                  <a:pt x="459137" y="290830"/>
                </a:lnTo>
                <a:lnTo>
                  <a:pt x="480253" y="290830"/>
                </a:lnTo>
                <a:lnTo>
                  <a:pt x="477521" y="328930"/>
                </a:lnTo>
                <a:lnTo>
                  <a:pt x="471369" y="364490"/>
                </a:lnTo>
                <a:lnTo>
                  <a:pt x="461909" y="398780"/>
                </a:lnTo>
                <a:lnTo>
                  <a:pt x="452660" y="422910"/>
                </a:lnTo>
                <a:close/>
              </a:path>
              <a:path w="561975" h="561340">
                <a:moveTo>
                  <a:pt x="503953" y="449580"/>
                </a:moveTo>
                <a:lnTo>
                  <a:pt x="478338" y="449580"/>
                </a:lnTo>
                <a:lnTo>
                  <a:pt x="503264" y="415290"/>
                </a:lnTo>
                <a:lnTo>
                  <a:pt x="522385" y="377190"/>
                </a:lnTo>
                <a:lnTo>
                  <a:pt x="535057" y="335280"/>
                </a:lnTo>
                <a:lnTo>
                  <a:pt x="540634" y="290830"/>
                </a:lnTo>
                <a:lnTo>
                  <a:pt x="561012" y="290830"/>
                </a:lnTo>
                <a:lnTo>
                  <a:pt x="556922" y="334010"/>
                </a:lnTo>
                <a:lnTo>
                  <a:pt x="542392" y="383540"/>
                </a:lnTo>
                <a:lnTo>
                  <a:pt x="519328" y="429260"/>
                </a:lnTo>
                <a:lnTo>
                  <a:pt x="503953" y="449580"/>
                </a:lnTo>
                <a:close/>
              </a:path>
              <a:path w="561975" h="561340">
                <a:moveTo>
                  <a:pt x="343852" y="397510"/>
                </a:moveTo>
                <a:lnTo>
                  <a:pt x="218122" y="397510"/>
                </a:lnTo>
                <a:lnTo>
                  <a:pt x="231017" y="394970"/>
                </a:lnTo>
                <a:lnTo>
                  <a:pt x="257193" y="392430"/>
                </a:lnTo>
                <a:lnTo>
                  <a:pt x="304781" y="392430"/>
                </a:lnTo>
                <a:lnTo>
                  <a:pt x="330957" y="394970"/>
                </a:lnTo>
                <a:lnTo>
                  <a:pt x="343852" y="397510"/>
                </a:lnTo>
                <a:close/>
              </a:path>
              <a:path w="561975" h="561340">
                <a:moveTo>
                  <a:pt x="291541" y="535940"/>
                </a:moveTo>
                <a:lnTo>
                  <a:pt x="270433" y="535940"/>
                </a:lnTo>
                <a:lnTo>
                  <a:pt x="270433" y="412750"/>
                </a:lnTo>
                <a:lnTo>
                  <a:pt x="291541" y="412750"/>
                </a:lnTo>
                <a:lnTo>
                  <a:pt x="291541" y="535940"/>
                </a:lnTo>
                <a:close/>
              </a:path>
              <a:path w="561975" h="561340">
                <a:moveTo>
                  <a:pt x="395839" y="535940"/>
                </a:moveTo>
                <a:lnTo>
                  <a:pt x="291541" y="535940"/>
                </a:lnTo>
                <a:lnTo>
                  <a:pt x="301339" y="527050"/>
                </a:lnTo>
                <a:lnTo>
                  <a:pt x="310975" y="511810"/>
                </a:lnTo>
                <a:lnTo>
                  <a:pt x="328478" y="468630"/>
                </a:lnTo>
                <a:lnTo>
                  <a:pt x="340446" y="417830"/>
                </a:lnTo>
                <a:lnTo>
                  <a:pt x="291541" y="412750"/>
                </a:lnTo>
                <a:lnTo>
                  <a:pt x="406487" y="412750"/>
                </a:lnTo>
                <a:lnTo>
                  <a:pt x="414588" y="415290"/>
                </a:lnTo>
                <a:lnTo>
                  <a:pt x="427640" y="421640"/>
                </a:lnTo>
                <a:lnTo>
                  <a:pt x="361166" y="421640"/>
                </a:lnTo>
                <a:lnTo>
                  <a:pt x="358441" y="435610"/>
                </a:lnTo>
                <a:lnTo>
                  <a:pt x="348689" y="474980"/>
                </a:lnTo>
                <a:lnTo>
                  <a:pt x="330200" y="520700"/>
                </a:lnTo>
                <a:lnTo>
                  <a:pt x="323244" y="533400"/>
                </a:lnTo>
                <a:lnTo>
                  <a:pt x="401409" y="533400"/>
                </a:lnTo>
                <a:lnTo>
                  <a:pt x="395839" y="535940"/>
                </a:lnTo>
                <a:close/>
              </a:path>
              <a:path w="561975" h="561340">
                <a:moveTo>
                  <a:pt x="267634" y="533400"/>
                </a:moveTo>
                <a:lnTo>
                  <a:pt x="238730" y="533400"/>
                </a:lnTo>
                <a:lnTo>
                  <a:pt x="231774" y="520700"/>
                </a:lnTo>
                <a:lnTo>
                  <a:pt x="213285" y="474980"/>
                </a:lnTo>
                <a:lnTo>
                  <a:pt x="203533" y="435610"/>
                </a:lnTo>
                <a:lnTo>
                  <a:pt x="200808" y="421640"/>
                </a:lnTo>
                <a:lnTo>
                  <a:pt x="222241" y="421640"/>
                </a:lnTo>
                <a:lnTo>
                  <a:pt x="224144" y="431800"/>
                </a:lnTo>
                <a:lnTo>
                  <a:pt x="227013" y="444500"/>
                </a:lnTo>
                <a:lnTo>
                  <a:pt x="241845" y="492760"/>
                </a:lnTo>
                <a:lnTo>
                  <a:pt x="260635" y="527050"/>
                </a:lnTo>
                <a:lnTo>
                  <a:pt x="267634" y="533400"/>
                </a:lnTo>
                <a:close/>
              </a:path>
              <a:path w="561975" h="561340">
                <a:moveTo>
                  <a:pt x="401409" y="533400"/>
                </a:moveTo>
                <a:lnTo>
                  <a:pt x="323244" y="533400"/>
                </a:lnTo>
                <a:lnTo>
                  <a:pt x="351626" y="519430"/>
                </a:lnTo>
                <a:lnTo>
                  <a:pt x="377667" y="499110"/>
                </a:lnTo>
                <a:lnTo>
                  <a:pt x="400910" y="472440"/>
                </a:lnTo>
                <a:lnTo>
                  <a:pt x="420903" y="440690"/>
                </a:lnTo>
                <a:lnTo>
                  <a:pt x="406652" y="435610"/>
                </a:lnTo>
                <a:lnTo>
                  <a:pt x="376736" y="425450"/>
                </a:lnTo>
                <a:lnTo>
                  <a:pt x="361166" y="421640"/>
                </a:lnTo>
                <a:lnTo>
                  <a:pt x="427640" y="421640"/>
                </a:lnTo>
                <a:lnTo>
                  <a:pt x="430251" y="422910"/>
                </a:lnTo>
                <a:lnTo>
                  <a:pt x="452660" y="422910"/>
                </a:lnTo>
                <a:lnTo>
                  <a:pt x="449252" y="431800"/>
                </a:lnTo>
                <a:lnTo>
                  <a:pt x="456823" y="435610"/>
                </a:lnTo>
                <a:lnTo>
                  <a:pt x="464198" y="439420"/>
                </a:lnTo>
                <a:lnTo>
                  <a:pt x="471372" y="444500"/>
                </a:lnTo>
                <a:lnTo>
                  <a:pt x="478338" y="449580"/>
                </a:lnTo>
                <a:lnTo>
                  <a:pt x="503953" y="449580"/>
                </a:lnTo>
                <a:lnTo>
                  <a:pt x="502992" y="450850"/>
                </a:lnTo>
                <a:lnTo>
                  <a:pt x="439884" y="450850"/>
                </a:lnTo>
                <a:lnTo>
                  <a:pt x="435962" y="457200"/>
                </a:lnTo>
                <a:lnTo>
                  <a:pt x="406937" y="499110"/>
                </a:lnTo>
                <a:lnTo>
                  <a:pt x="389382" y="516890"/>
                </a:lnTo>
                <a:lnTo>
                  <a:pt x="430480" y="516890"/>
                </a:lnTo>
                <a:lnTo>
                  <a:pt x="415332" y="527050"/>
                </a:lnTo>
                <a:lnTo>
                  <a:pt x="401409" y="533400"/>
                </a:lnTo>
                <a:close/>
              </a:path>
              <a:path w="561975" h="561340">
                <a:moveTo>
                  <a:pt x="207093" y="516890"/>
                </a:moveTo>
                <a:lnTo>
                  <a:pt x="172592" y="516890"/>
                </a:lnTo>
                <a:lnTo>
                  <a:pt x="163661" y="508000"/>
                </a:lnTo>
                <a:lnTo>
                  <a:pt x="134361" y="471170"/>
                </a:lnTo>
                <a:lnTo>
                  <a:pt x="126012" y="457200"/>
                </a:lnTo>
                <a:lnTo>
                  <a:pt x="122090" y="450850"/>
                </a:lnTo>
                <a:lnTo>
                  <a:pt x="147469" y="450850"/>
                </a:lnTo>
                <a:lnTo>
                  <a:pt x="161064" y="472440"/>
                </a:lnTo>
                <a:lnTo>
                  <a:pt x="184308" y="499110"/>
                </a:lnTo>
                <a:lnTo>
                  <a:pt x="207093" y="516890"/>
                </a:lnTo>
                <a:close/>
              </a:path>
              <a:path w="561975" h="561340">
                <a:moveTo>
                  <a:pt x="430480" y="516890"/>
                </a:moveTo>
                <a:lnTo>
                  <a:pt x="389382" y="516890"/>
                </a:lnTo>
                <a:lnTo>
                  <a:pt x="409719" y="505460"/>
                </a:lnTo>
                <a:lnTo>
                  <a:pt x="428970" y="494030"/>
                </a:lnTo>
                <a:lnTo>
                  <a:pt x="447037" y="480060"/>
                </a:lnTo>
                <a:lnTo>
                  <a:pt x="463821" y="464820"/>
                </a:lnTo>
                <a:lnTo>
                  <a:pt x="458061" y="461010"/>
                </a:lnTo>
                <a:lnTo>
                  <a:pt x="452147" y="457200"/>
                </a:lnTo>
                <a:lnTo>
                  <a:pt x="446086" y="453390"/>
                </a:lnTo>
                <a:lnTo>
                  <a:pt x="439884" y="450850"/>
                </a:lnTo>
                <a:lnTo>
                  <a:pt x="502992" y="450850"/>
                </a:lnTo>
                <a:lnTo>
                  <a:pt x="488577" y="469900"/>
                </a:lnTo>
                <a:lnTo>
                  <a:pt x="487832" y="471170"/>
                </a:lnTo>
                <a:lnTo>
                  <a:pt x="486507" y="471170"/>
                </a:lnTo>
                <a:lnTo>
                  <a:pt x="453203" y="501650"/>
                </a:lnTo>
                <a:lnTo>
                  <a:pt x="430480" y="516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228600"/>
            <a:endParaRPr sz="1200">
              <a:solidFill>
                <a:prstClr val="black"/>
              </a:solidFill>
              <a:latin typeface="Corbel" panose="020B0503020204020204"/>
            </a:endParaRPr>
          </a:p>
        </p:txBody>
      </p:sp>
      <p:sp>
        <p:nvSpPr>
          <p:cNvPr id="21" name="object 23">
            <a:extLst>
              <a:ext uri="{FF2B5EF4-FFF2-40B4-BE49-F238E27FC236}">
                <a16:creationId xmlns:a16="http://schemas.microsoft.com/office/drawing/2014/main" id="{33EBB69C-7606-29B4-2086-D273E3166463}"/>
              </a:ext>
            </a:extLst>
          </p:cNvPr>
          <p:cNvSpPr txBox="1"/>
          <p:nvPr/>
        </p:nvSpPr>
        <p:spPr>
          <a:xfrm>
            <a:off x="5889071" y="2621463"/>
            <a:ext cx="2634144" cy="1330557"/>
          </a:xfrm>
          <a:prstGeom prst="rect">
            <a:avLst/>
          </a:prstGeom>
        </p:spPr>
        <p:txBody>
          <a:bodyPr vert="horz" wrap="square" lIns="0" tIns="4763" rIns="0" bIns="0" rtlCol="0">
            <a:spAutoFit/>
          </a:bodyPr>
          <a:lstStyle/>
          <a:p>
            <a:pPr marL="4763" defTabSz="228600">
              <a:lnSpc>
                <a:spcPct val="200000"/>
              </a:lnSpc>
              <a:spcBef>
                <a:spcPts val="38"/>
              </a:spcBef>
            </a:pPr>
            <a:r>
              <a:rPr sz="1200" spc="-34" dirty="0">
                <a:solidFill>
                  <a:prstClr val="black"/>
                </a:solidFill>
                <a:latin typeface="Microsoft Sans Serif"/>
                <a:cs typeface="Microsoft Sans Serif"/>
              </a:rPr>
              <a:t>ք</a:t>
            </a:r>
            <a:r>
              <a:rPr sz="1200" spc="-34" dirty="0">
                <a:solidFill>
                  <a:prstClr val="black"/>
                </a:solidFill>
                <a:latin typeface="GHEA Mariam" panose="02000503080000020003" pitchFamily="50" charset="0"/>
                <a:cs typeface="Verdana"/>
              </a:rPr>
              <a:t>.</a:t>
            </a:r>
            <a:r>
              <a:rPr sz="1200" spc="-81" dirty="0">
                <a:solidFill>
                  <a:prstClr val="black"/>
                </a:solidFill>
                <a:latin typeface="GHEA Mariam" panose="02000503080000020003" pitchFamily="50" charset="0"/>
                <a:cs typeface="Verdana"/>
              </a:rPr>
              <a:t> </a:t>
            </a:r>
            <a:r>
              <a:rPr sz="1200" spc="-15" dirty="0">
                <a:solidFill>
                  <a:prstClr val="black"/>
                </a:solidFill>
                <a:latin typeface="GHEA Mariam" panose="02000503080000020003" pitchFamily="50" charset="0"/>
                <a:cs typeface="Microsoft Sans Serif"/>
              </a:rPr>
              <a:t>Երևան</a:t>
            </a:r>
            <a:r>
              <a:rPr sz="1200" spc="-15" dirty="0">
                <a:solidFill>
                  <a:prstClr val="black"/>
                </a:solidFill>
                <a:latin typeface="GHEA Mariam" panose="02000503080000020003" pitchFamily="50" charset="0"/>
                <a:cs typeface="Verdana"/>
              </a:rPr>
              <a:t>,</a:t>
            </a:r>
            <a:r>
              <a:rPr sz="1200" spc="-83" dirty="0">
                <a:solidFill>
                  <a:prstClr val="black"/>
                </a:solidFill>
                <a:latin typeface="GHEA Mariam" panose="02000503080000020003" pitchFamily="50" charset="0"/>
                <a:cs typeface="Verdana"/>
              </a:rPr>
              <a:t> </a:t>
            </a:r>
            <a:r>
              <a:rPr sz="1200" spc="-30" dirty="0">
                <a:solidFill>
                  <a:prstClr val="black"/>
                </a:solidFill>
                <a:latin typeface="GHEA Mariam" panose="02000503080000020003" pitchFamily="50" charset="0"/>
                <a:cs typeface="Microsoft Sans Serif"/>
              </a:rPr>
              <a:t>Մ</a:t>
            </a:r>
            <a:r>
              <a:rPr sz="1200" spc="-30" dirty="0">
                <a:solidFill>
                  <a:prstClr val="black"/>
                </a:solidFill>
                <a:latin typeface="GHEA Mariam" panose="02000503080000020003" pitchFamily="50" charset="0"/>
                <a:cs typeface="Verdana"/>
              </a:rPr>
              <a:t>.</a:t>
            </a:r>
            <a:r>
              <a:rPr sz="1200" spc="-81" dirty="0">
                <a:solidFill>
                  <a:prstClr val="black"/>
                </a:solidFill>
                <a:latin typeface="GHEA Mariam" panose="02000503080000020003" pitchFamily="50" charset="0"/>
                <a:cs typeface="Verdana"/>
              </a:rPr>
              <a:t> </a:t>
            </a:r>
            <a:r>
              <a:rPr sz="1200" spc="36" dirty="0">
                <a:solidFill>
                  <a:prstClr val="black"/>
                </a:solidFill>
                <a:latin typeface="GHEA Mariam" panose="02000503080000020003" pitchFamily="50" charset="0"/>
                <a:cs typeface="Microsoft Sans Serif"/>
              </a:rPr>
              <a:t>Մկրտչյան</a:t>
            </a:r>
            <a:r>
              <a:rPr sz="1200" spc="-12" dirty="0">
                <a:solidFill>
                  <a:prstClr val="black"/>
                </a:solidFill>
                <a:latin typeface="GHEA Mariam" panose="02000503080000020003" pitchFamily="50" charset="0"/>
                <a:cs typeface="Microsoft Sans Serif"/>
              </a:rPr>
              <a:t> </a:t>
            </a:r>
            <a:r>
              <a:rPr sz="1200" spc="-19" dirty="0">
                <a:solidFill>
                  <a:prstClr val="black"/>
                </a:solidFill>
                <a:latin typeface="GHEA Mariam" panose="02000503080000020003" pitchFamily="50" charset="0"/>
                <a:cs typeface="Verdana"/>
              </a:rPr>
              <a:t>5</a:t>
            </a:r>
            <a:endParaRPr sz="1200" dirty="0">
              <a:solidFill>
                <a:prstClr val="black"/>
              </a:solidFill>
              <a:latin typeface="GHEA Mariam" panose="02000503080000020003" pitchFamily="50" charset="0"/>
              <a:cs typeface="Verdana"/>
            </a:endParaRPr>
          </a:p>
          <a:p>
            <a:pPr marL="36672" marR="1905" indent="7144" defTabSz="228600">
              <a:lnSpc>
                <a:spcPct val="200000"/>
              </a:lnSpc>
              <a:spcBef>
                <a:spcPts val="53"/>
              </a:spcBef>
            </a:pPr>
            <a:r>
              <a:rPr sz="1200" spc="-19" dirty="0">
                <a:solidFill>
                  <a:prstClr val="black"/>
                </a:solidFill>
                <a:latin typeface="GHEA Mariam" panose="02000503080000020003" pitchFamily="50" charset="0"/>
                <a:cs typeface="Verdana"/>
                <a:hlinkClick r:id="rId5"/>
              </a:rPr>
              <a:t>secretariat@mineconomy.am</a:t>
            </a:r>
            <a:r>
              <a:rPr sz="1200" spc="-19" dirty="0">
                <a:solidFill>
                  <a:prstClr val="black"/>
                </a:solidFill>
                <a:latin typeface="GHEA Mariam" panose="02000503080000020003" pitchFamily="50" charset="0"/>
                <a:cs typeface="Verdana"/>
              </a:rPr>
              <a:t> </a:t>
            </a:r>
          </a:p>
          <a:p>
            <a:pPr marL="36672" marR="1905" indent="7144" defTabSz="228600">
              <a:lnSpc>
                <a:spcPct val="200000"/>
              </a:lnSpc>
              <a:spcBef>
                <a:spcPts val="53"/>
              </a:spcBef>
            </a:pPr>
            <a:r>
              <a:rPr sz="1200" spc="-48" dirty="0">
                <a:solidFill>
                  <a:prstClr val="black"/>
                </a:solidFill>
                <a:latin typeface="GHEA Mariam" panose="02000503080000020003" pitchFamily="50" charset="0"/>
                <a:cs typeface="Verdana"/>
              </a:rPr>
              <a:t>011</a:t>
            </a:r>
            <a:r>
              <a:rPr sz="1200" spc="-79" dirty="0">
                <a:solidFill>
                  <a:prstClr val="black"/>
                </a:solidFill>
                <a:latin typeface="GHEA Mariam" panose="02000503080000020003" pitchFamily="50" charset="0"/>
                <a:cs typeface="Verdana"/>
              </a:rPr>
              <a:t> </a:t>
            </a:r>
            <a:r>
              <a:rPr sz="1200" spc="-59" dirty="0">
                <a:solidFill>
                  <a:prstClr val="black"/>
                </a:solidFill>
                <a:latin typeface="GHEA Mariam" panose="02000503080000020003" pitchFamily="50" charset="0"/>
                <a:cs typeface="Verdana"/>
              </a:rPr>
              <a:t>297</a:t>
            </a:r>
            <a:r>
              <a:rPr sz="1200" spc="-79" dirty="0">
                <a:solidFill>
                  <a:prstClr val="black"/>
                </a:solidFill>
                <a:latin typeface="GHEA Mariam" panose="02000503080000020003" pitchFamily="50" charset="0"/>
                <a:cs typeface="Verdana"/>
              </a:rPr>
              <a:t> </a:t>
            </a:r>
            <a:r>
              <a:rPr sz="1200" spc="-10" dirty="0">
                <a:solidFill>
                  <a:prstClr val="black"/>
                </a:solidFill>
                <a:latin typeface="GHEA Mariam" panose="02000503080000020003" pitchFamily="50" charset="0"/>
                <a:cs typeface="Verdana"/>
              </a:rPr>
              <a:t>428</a:t>
            </a:r>
            <a:endParaRPr sz="1200" dirty="0">
              <a:solidFill>
                <a:prstClr val="black"/>
              </a:solidFill>
              <a:latin typeface="GHEA Mariam" panose="02000503080000020003" pitchFamily="50" charset="0"/>
              <a:cs typeface="Verdana"/>
            </a:endParaRPr>
          </a:p>
          <a:p>
            <a:pPr marL="11669" defTabSz="228600"/>
            <a:r>
              <a:rPr sz="1200" u="heavy" spc="-38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GHEA Mariam" panose="02000503080000020003" pitchFamily="50" charset="0"/>
                <a:cs typeface="Verdana"/>
                <a:hlinkClick r:id="rId6"/>
              </a:rPr>
              <a:t>www.mineconomy</a:t>
            </a:r>
            <a:r>
              <a:rPr sz="1200" u="heavy" spc="-28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GHEA Mariam" panose="02000503080000020003" pitchFamily="50" charset="0"/>
                <a:cs typeface="Verdana"/>
                <a:hlinkClick r:id="rId6"/>
              </a:rPr>
              <a:t> </a:t>
            </a:r>
            <a:r>
              <a:rPr sz="1200" u="heavy" spc="-10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GHEA Mariam" panose="02000503080000020003" pitchFamily="50" charset="0"/>
                <a:cs typeface="Verdana"/>
                <a:hlinkClick r:id="rId6"/>
              </a:rPr>
              <a:t>.am</a:t>
            </a:r>
            <a:endParaRPr sz="1200" dirty="0">
              <a:solidFill>
                <a:prstClr val="black"/>
              </a:solidFill>
              <a:latin typeface="GHEA Mariam" panose="02000503080000020003" pitchFamily="50" charset="0"/>
              <a:cs typeface="Verdan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54ECED-18A4-8C48-5E20-75F0278DD01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269" y="49251"/>
            <a:ext cx="764620" cy="73931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79693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7251">
              <a:srgbClr val="DCDCDC"/>
            </a:gs>
            <a:gs pos="10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  <a:gs pos="100000">
              <a:schemeClr val="bg1">
                <a:lumMod val="85000"/>
              </a:schemeClr>
            </a:gs>
            <a:gs pos="0">
              <a:schemeClr val="tx2">
                <a:lumMod val="20000"/>
                <a:lumOff val="80000"/>
              </a:schemeClr>
            </a:gs>
            <a:gs pos="63000">
              <a:schemeClr val="bg1">
                <a:lumMod val="85000"/>
              </a:schemeClr>
            </a:gs>
            <a:gs pos="88000">
              <a:schemeClr val="bg1">
                <a:lumMod val="8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20" y="115139"/>
            <a:ext cx="571673" cy="57167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8" y="111746"/>
            <a:ext cx="716182" cy="68825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174DB0-6CF5-33A7-116F-4AA88029AFB6}"/>
              </a:ext>
            </a:extLst>
          </p:cNvPr>
          <p:cNvSpPr/>
          <p:nvPr/>
        </p:nvSpPr>
        <p:spPr>
          <a:xfrm>
            <a:off x="704675" y="4018328"/>
            <a:ext cx="262575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Google Shape;57;p7">
            <a:extLst>
              <a:ext uri="{FF2B5EF4-FFF2-40B4-BE49-F238E27FC236}">
                <a16:creationId xmlns:a16="http://schemas.microsoft.com/office/drawing/2014/main" id="{F3A36380-0B37-ECB7-6EED-D38A7FD797E7}"/>
              </a:ext>
            </a:extLst>
          </p:cNvPr>
          <p:cNvSpPr txBox="1"/>
          <p:nvPr/>
        </p:nvSpPr>
        <p:spPr>
          <a:xfrm>
            <a:off x="2781358" y="2306375"/>
            <a:ext cx="5882795" cy="1329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hy-AM" sz="4800" dirty="0">
                <a:solidFill>
                  <a:srgbClr val="253278"/>
                </a:solidFill>
                <a:latin typeface="Inter ExtraBold"/>
                <a:ea typeface="Inter ExtraBold"/>
                <a:cs typeface="Inter ExtraBold"/>
                <a:sym typeface="Inter ExtraBold"/>
              </a:rPr>
              <a:t>ՀԱՇ</a:t>
            </a:r>
            <a:r>
              <a:rPr lang="hy-AM" sz="4800" dirty="0">
                <a:solidFill>
                  <a:srgbClr val="253278"/>
                </a:solidFill>
                <a:latin typeface="Inter ExtraBold"/>
                <a:sym typeface="Inter ExtraBold"/>
              </a:rPr>
              <a:t>ՎԵՏՎՈՒԹՅՈՒՆ</a:t>
            </a:r>
          </a:p>
          <a:p>
            <a:pPr>
              <a:lnSpc>
                <a:spcPct val="90000"/>
              </a:lnSpc>
            </a:pPr>
            <a:r>
              <a:rPr lang="hy-AM" sz="4800" dirty="0">
                <a:solidFill>
                  <a:srgbClr val="253278"/>
                </a:solidFill>
                <a:latin typeface="Inter ExtraBold"/>
                <a:sym typeface="Inter ExtraBold"/>
              </a:rPr>
              <a:t> 2024 ԹՎԱԿԱՆ </a:t>
            </a:r>
            <a:endParaRPr sz="4800" dirty="0">
              <a:solidFill>
                <a:srgbClr val="253278"/>
              </a:solidFill>
              <a:latin typeface="Inter ExtraBold"/>
              <a:sym typeface="Inter ExtraBold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DAAE882-83AD-9983-9496-5E259A3F87BA}"/>
              </a:ext>
            </a:extLst>
          </p:cNvPr>
          <p:cNvSpPr/>
          <p:nvPr/>
        </p:nvSpPr>
        <p:spPr>
          <a:xfrm>
            <a:off x="6040073" y="6191075"/>
            <a:ext cx="3103927" cy="66692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y-AM" b="1" dirty="0">
              <a:solidFill>
                <a:schemeClr val="bg2">
                  <a:lumMod val="90000"/>
                  <a:lumOff val="10000"/>
                </a:schemeClr>
              </a:solidFill>
              <a:latin typeface="GHEA Grapalat" panose="02000506050000020003" pitchFamily="50" charset="0"/>
            </a:endParaRPr>
          </a:p>
          <a:p>
            <a:pPr algn="r"/>
            <a:r>
              <a:rPr lang="hy-AM" sz="1050" b="1" dirty="0">
                <a:solidFill>
                  <a:schemeClr val="bg2">
                    <a:lumMod val="90000"/>
                    <a:lumOff val="10000"/>
                  </a:schemeClr>
                </a:solidFill>
                <a:latin typeface="GHEA Grapalat" panose="02000506050000020003" pitchFamily="50" charset="0"/>
              </a:rPr>
              <a:t>ՀՀ ԷԿՈՆՈՄԻԿԱՅԻ ՆԱԽԱՐԱՐՈՒԹՅՈՒՆ ԳՅՈՒՂԱՏՆՏԵՍԱԿԱՆ ԾՐԱԳՐԵՐԻ</a:t>
            </a:r>
          </a:p>
          <a:p>
            <a:pPr algn="r"/>
            <a:r>
              <a:rPr lang="hy-AM" sz="1050" b="1" dirty="0">
                <a:solidFill>
                  <a:schemeClr val="bg2">
                    <a:lumMod val="90000"/>
                    <a:lumOff val="10000"/>
                  </a:schemeClr>
                </a:solidFill>
                <a:latin typeface="GHEA Grapalat" panose="02000506050000020003" pitchFamily="50" charset="0"/>
              </a:rPr>
              <a:t>ՊԵՏԱԿԱՆ ԱՋԱԿՑՈՒԹՅՈՒՆ</a:t>
            </a:r>
          </a:p>
          <a:p>
            <a:pPr algn="r"/>
            <a:endParaRPr lang="hy-AM" b="1" dirty="0">
              <a:solidFill>
                <a:schemeClr val="bg2">
                  <a:lumMod val="90000"/>
                  <a:lumOff val="10000"/>
                </a:schemeClr>
              </a:solidFill>
              <a:latin typeface="GHEA Grapalat" panose="02000506050000020003" pitchFamily="50" charset="0"/>
            </a:endParaRPr>
          </a:p>
        </p:txBody>
      </p:sp>
      <p:pic>
        <p:nvPicPr>
          <p:cNvPr id="52" name="Graphic 51" descr="Connections">
            <a:extLst>
              <a:ext uri="{FF2B5EF4-FFF2-40B4-BE49-F238E27FC236}">
                <a16:creationId xmlns:a16="http://schemas.microsoft.com/office/drawing/2014/main" id="{21E00F55-8376-0756-1FB7-674C05B633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9847" y="2138597"/>
            <a:ext cx="1921079" cy="187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728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7251">
              <a:srgbClr val="DCDCDC"/>
            </a:gs>
            <a:gs pos="10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  <a:gs pos="100000">
              <a:schemeClr val="bg1">
                <a:lumMod val="85000"/>
              </a:schemeClr>
            </a:gs>
            <a:gs pos="0">
              <a:schemeClr val="tx2">
                <a:lumMod val="20000"/>
                <a:lumOff val="80000"/>
              </a:schemeClr>
            </a:gs>
            <a:gs pos="63000">
              <a:schemeClr val="bg1">
                <a:lumMod val="85000"/>
              </a:schemeClr>
            </a:gs>
            <a:gs pos="88000">
              <a:schemeClr val="bg1">
                <a:lumMod val="85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C6A5A3D-F1D7-907E-92DE-80191A7711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50CBD06-9BA0-9D7A-CFF7-DEC02E8BEF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20" y="115139"/>
            <a:ext cx="571673" cy="57167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E41C00A-7205-2698-77C5-23C6459709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8" y="111746"/>
            <a:ext cx="716182" cy="68825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8D60845-E010-5FB7-889F-192045FDACB0}"/>
              </a:ext>
            </a:extLst>
          </p:cNvPr>
          <p:cNvSpPr/>
          <p:nvPr/>
        </p:nvSpPr>
        <p:spPr>
          <a:xfrm>
            <a:off x="704675" y="4018328"/>
            <a:ext cx="262575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C543CB-8248-576C-0E49-D842CE9C7B54}"/>
              </a:ext>
            </a:extLst>
          </p:cNvPr>
          <p:cNvSpPr txBox="1"/>
          <p:nvPr/>
        </p:nvSpPr>
        <p:spPr>
          <a:xfrm>
            <a:off x="1884190" y="2606378"/>
            <a:ext cx="249594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y-AM" sz="1600" b="1" dirty="0">
                <a:solidFill>
                  <a:schemeClr val="accent3">
                    <a:lumMod val="50000"/>
                  </a:schemeClr>
                </a:solidFill>
                <a:latin typeface="GHEA Grapalat" panose="02000506050000020003" pitchFamily="50" charset="0"/>
                <a:cs typeface="Arial" panose="020B0604020202020204" pitchFamily="34" charset="0"/>
              </a:rPr>
              <a:t>անասնաբուծություն 503,2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GHEA Grapalat" panose="02000506050000020003" pitchFamily="50" charset="0"/>
                <a:cs typeface="Arial" panose="020B0604020202020204" pitchFamily="34" charset="0"/>
              </a:rPr>
              <a:t> </a:t>
            </a:r>
            <a:r>
              <a:rPr lang="hy-AM" sz="1600" b="1" dirty="0">
                <a:solidFill>
                  <a:schemeClr val="accent3">
                    <a:lumMod val="50000"/>
                  </a:schemeClr>
                </a:solidFill>
                <a:latin typeface="GHEA Grapalat" panose="02000506050000020003" pitchFamily="50" charset="0"/>
                <a:cs typeface="Arial" panose="020B0604020202020204" pitchFamily="34" charset="0"/>
              </a:rPr>
              <a:t>մլրդ ՀՀ դրամ</a:t>
            </a:r>
            <a:endParaRPr lang="en-US" sz="1600" b="1" dirty="0">
              <a:solidFill>
                <a:schemeClr val="accent3">
                  <a:lumMod val="50000"/>
                </a:schemeClr>
              </a:solidFill>
              <a:latin typeface="GHEA Grapalat" panose="02000506050000020003" pitchFamily="50" charset="0"/>
              <a:cs typeface="Arial" panose="020B0604020202020204" pitchFamily="34" charset="0"/>
            </a:endParaRPr>
          </a:p>
          <a:p>
            <a:endParaRPr lang="en-US" sz="1600" b="1" dirty="0">
              <a:solidFill>
                <a:srgbClr val="5E9DB6"/>
              </a:solidFill>
              <a:latin typeface="GHEA Grapalat" panose="02000506050000020003" pitchFamily="50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487E56-CBB6-A10E-AEEC-4D5B20E74CE6}"/>
              </a:ext>
            </a:extLst>
          </p:cNvPr>
          <p:cNvSpPr txBox="1"/>
          <p:nvPr/>
        </p:nvSpPr>
        <p:spPr>
          <a:xfrm>
            <a:off x="1877484" y="3303999"/>
            <a:ext cx="2399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y-AM" sz="1600" b="1" dirty="0">
                <a:solidFill>
                  <a:schemeClr val="accent3">
                    <a:lumMod val="50000"/>
                  </a:schemeClr>
                </a:solidFill>
                <a:latin typeface="GHEA Grapalat" panose="02000506050000020003" pitchFamily="50" charset="0"/>
                <a:cs typeface="Arial" panose="020B0604020202020204" pitchFamily="34" charset="0"/>
              </a:rPr>
              <a:t>բուսաբուծություն 455,6 մլրդ ՀՀ դրամ</a:t>
            </a:r>
            <a:endParaRPr lang="hy-AM" sz="1600" dirty="0">
              <a:solidFill>
                <a:schemeClr val="accent3">
                  <a:lumMod val="50000"/>
                </a:schemeClr>
              </a:solidFill>
              <a:latin typeface="GHEA Grapalat" panose="02000506050000020003" pitchFamily="50" charset="0"/>
            </a:endParaRP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E9549592-8D08-05BA-9643-AF9004BBD3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2802620"/>
              </p:ext>
            </p:extLst>
          </p:nvPr>
        </p:nvGraphicFramePr>
        <p:xfrm>
          <a:off x="4749510" y="1813946"/>
          <a:ext cx="4326083" cy="254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F131B2C-FCBD-3336-1428-155671AD995E}"/>
              </a:ext>
            </a:extLst>
          </p:cNvPr>
          <p:cNvSpPr/>
          <p:nvPr/>
        </p:nvSpPr>
        <p:spPr>
          <a:xfrm>
            <a:off x="4749510" y="885538"/>
            <a:ext cx="4326083" cy="770495"/>
          </a:xfrm>
          <a:prstGeom prst="round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y-AM" sz="1600" b="1" dirty="0">
                <a:solidFill>
                  <a:schemeClr val="accent1">
                    <a:lumMod val="50000"/>
                  </a:schemeClr>
                </a:solidFill>
                <a:latin typeface="GHEA Mariam" panose="02000503080000020003" pitchFamily="50" charset="0"/>
              </a:rPr>
              <a:t>ԳՅՈՒՂԱՏՆՏԵՍՈՒԹՅԱՆ ԾՐԱԳՐԵՐԻ ՀԱՍՏԱՏՎԱԾ ԲՅՈՒՋԵ 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GHEA Mariam" panose="02000503080000020003" pitchFamily="50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1D0A3A9-2E83-00E3-A608-DAA18447E8CB}"/>
              </a:ext>
            </a:extLst>
          </p:cNvPr>
          <p:cNvSpPr/>
          <p:nvPr/>
        </p:nvSpPr>
        <p:spPr>
          <a:xfrm>
            <a:off x="257739" y="882495"/>
            <a:ext cx="4326083" cy="770495"/>
          </a:xfrm>
          <a:prstGeom prst="round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y-AM" sz="1400" b="1" dirty="0">
                <a:solidFill>
                  <a:schemeClr val="accent1">
                    <a:lumMod val="50000"/>
                  </a:schemeClr>
                </a:solidFill>
                <a:latin typeface="GHEA Mariam" panose="02000503080000020003" pitchFamily="50" charset="0"/>
              </a:rPr>
              <a:t>2024 ԹՎԱԿԱՆԻ ԳՅՈՒՂԱՏՆՏԵՍՈՒԹՅԱՆ ՀԱՄԱԽԱՌՆ ԱՐՏԱԴՐԱՆՔԸ՝ </a:t>
            </a:r>
          </a:p>
          <a:p>
            <a:pPr algn="ctr"/>
            <a:r>
              <a:rPr lang="hy-AM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HEA Mariam" panose="02000503080000020003" pitchFamily="50" charset="0"/>
              </a:rPr>
              <a:t>958,8</a:t>
            </a:r>
            <a:r>
              <a:rPr lang="hy-AM" sz="1400" b="1" dirty="0">
                <a:solidFill>
                  <a:schemeClr val="accent1">
                    <a:lumMod val="50000"/>
                  </a:schemeClr>
                </a:solidFill>
                <a:latin typeface="GHEA Mariam" panose="02000503080000020003" pitchFamily="50" charset="0"/>
              </a:rPr>
              <a:t> ՄԼՐԴ ՀՀ ԴՐԱՄ </a:t>
            </a:r>
            <a:endParaRPr lang="en-US" sz="1400" b="1" dirty="0">
              <a:solidFill>
                <a:schemeClr val="accent1">
                  <a:lumMod val="50000"/>
                </a:schemeClr>
              </a:solidFill>
              <a:latin typeface="GHEA Mariam" panose="02000503080000020003" pitchFamily="50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8E8AA6E-D2A3-014A-AD36-B2B3EC819CF3}"/>
              </a:ext>
            </a:extLst>
          </p:cNvPr>
          <p:cNvSpPr txBox="1"/>
          <p:nvPr/>
        </p:nvSpPr>
        <p:spPr>
          <a:xfrm>
            <a:off x="1880211" y="1939105"/>
            <a:ext cx="2956202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hy-AM" sz="1600" b="1" dirty="0">
                <a:solidFill>
                  <a:schemeClr val="accent3">
                    <a:lumMod val="50000"/>
                  </a:schemeClr>
                </a:solidFill>
                <a:latin typeface="GHEA Grapalat" panose="02000506050000020003" pitchFamily="50" charset="0"/>
                <a:cs typeface="Arial" panose="020B0604020202020204" pitchFamily="34" charset="0"/>
              </a:rPr>
              <a:t>Գյուղատնտեսություն </a:t>
            </a:r>
          </a:p>
          <a:p>
            <a:pPr algn="just"/>
            <a:r>
              <a:rPr lang="hy-AM" sz="1600" b="1" dirty="0">
                <a:solidFill>
                  <a:schemeClr val="accent3">
                    <a:lumMod val="50000"/>
                  </a:schemeClr>
                </a:solidFill>
                <a:latin typeface="GHEA Grapalat" panose="02000506050000020003" pitchFamily="50" charset="0"/>
                <a:cs typeface="Arial" panose="020B0604020202020204" pitchFamily="34" charset="0"/>
              </a:rPr>
              <a:t>958,8 մլրդ ՀՀ դրամ, որից</a:t>
            </a:r>
            <a:r>
              <a:rPr lang="hy-AM" sz="1600" b="1" dirty="0">
                <a:solidFill>
                  <a:schemeClr val="bg2">
                    <a:lumMod val="10000"/>
                  </a:schemeClr>
                </a:solidFill>
                <a:latin typeface="GHEA Grapalat" panose="02000506050000020003" pitchFamily="50" charset="0"/>
                <a:cs typeface="Arial" panose="020B0604020202020204" pitchFamily="34" charset="0"/>
              </a:rPr>
              <a:t>՝ </a:t>
            </a:r>
            <a:endParaRPr lang="en-US" sz="1600" b="1" dirty="0">
              <a:solidFill>
                <a:schemeClr val="bg2">
                  <a:lumMod val="10000"/>
                </a:schemeClr>
              </a:solidFill>
              <a:latin typeface="GHEA Grapalat" panose="02000506050000020003" pitchFamily="50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B544279-FE0D-9F17-227E-AA758C3C2DE8}"/>
              </a:ext>
            </a:extLst>
          </p:cNvPr>
          <p:cNvSpPr txBox="1"/>
          <p:nvPr/>
        </p:nvSpPr>
        <p:spPr>
          <a:xfrm>
            <a:off x="509739" y="2635285"/>
            <a:ext cx="841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2000" b="1" dirty="0">
                <a:solidFill>
                  <a:schemeClr val="accent3">
                    <a:lumMod val="50000"/>
                  </a:schemeClr>
                </a:solidFill>
                <a:latin typeface="GHEA Grapalat" panose="02000506050000020003" pitchFamily="50" charset="0"/>
                <a:cs typeface="Arial" panose="020B0604020202020204" pitchFamily="34" charset="0"/>
              </a:rPr>
              <a:t>0,9 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GHEA Grapalat" panose="02000506050000020003" pitchFamily="50" charset="0"/>
                <a:cs typeface="Arial" panose="020B0604020202020204" pitchFamily="34" charset="0"/>
              </a:rPr>
              <a:t>%</a:t>
            </a:r>
            <a:endParaRPr lang="en-AM" sz="2000" b="1" dirty="0">
              <a:solidFill>
                <a:schemeClr val="accent3">
                  <a:lumMod val="50000"/>
                </a:schemeClr>
              </a:solidFill>
              <a:latin typeface="GHEA Grapalat" panose="02000506050000020003" pitchFamily="50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3D5BB20-EAA3-0BB2-50D1-14E16AEAD2AE}"/>
              </a:ext>
            </a:extLst>
          </p:cNvPr>
          <p:cNvSpPr txBox="1"/>
          <p:nvPr/>
        </p:nvSpPr>
        <p:spPr>
          <a:xfrm>
            <a:off x="381685" y="3379639"/>
            <a:ext cx="96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2000" b="1" dirty="0">
                <a:solidFill>
                  <a:schemeClr val="accent3">
                    <a:lumMod val="50000"/>
                  </a:schemeClr>
                </a:solidFill>
                <a:latin typeface="GHEA Grapalat" panose="02000506050000020003" pitchFamily="50" charset="0"/>
                <a:cs typeface="Arial" panose="020B0604020202020204" pitchFamily="34" charset="0"/>
              </a:rPr>
              <a:t>  2,2 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GHEA Grapalat" panose="02000506050000020003" pitchFamily="50" charset="0"/>
                <a:cs typeface="Arial" panose="020B0604020202020204" pitchFamily="34" charset="0"/>
              </a:rPr>
              <a:t>%</a:t>
            </a:r>
            <a:endParaRPr lang="en-AM" sz="2000" b="1" dirty="0">
              <a:solidFill>
                <a:schemeClr val="accent3">
                  <a:lumMod val="50000"/>
                </a:schemeClr>
              </a:solidFill>
              <a:latin typeface="GHEA Grapalat" panose="02000506050000020003" pitchFamily="50" charset="0"/>
              <a:cs typeface="Arial" panose="020B0604020202020204" pitchFamily="34" charset="0"/>
            </a:endParaRPr>
          </a:p>
        </p:txBody>
      </p:sp>
      <p:pic>
        <p:nvPicPr>
          <p:cNvPr id="25" name="Graphic 24" descr="Cow with solid fill">
            <a:extLst>
              <a:ext uri="{FF2B5EF4-FFF2-40B4-BE49-F238E27FC236}">
                <a16:creationId xmlns:a16="http://schemas.microsoft.com/office/drawing/2014/main" id="{BBF87C33-8566-646D-DB85-69A4B43B35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47120" y="2515670"/>
            <a:ext cx="705831" cy="705831"/>
          </a:xfrm>
          <a:prstGeom prst="rect">
            <a:avLst/>
          </a:prstGeom>
        </p:spPr>
      </p:pic>
      <p:pic>
        <p:nvPicPr>
          <p:cNvPr id="27" name="Graphic 26" descr="Plant with solid fill">
            <a:extLst>
              <a:ext uri="{FF2B5EF4-FFF2-40B4-BE49-F238E27FC236}">
                <a16:creationId xmlns:a16="http://schemas.microsoft.com/office/drawing/2014/main" id="{8A245D8D-3540-308D-F93F-07F204B04A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63766" y="3221726"/>
            <a:ext cx="642936" cy="642936"/>
          </a:xfrm>
          <a:prstGeom prst="rect">
            <a:avLst/>
          </a:prstGeom>
        </p:spPr>
      </p:pic>
      <p:sp>
        <p:nvSpPr>
          <p:cNvPr id="28" name="Arrow: Up 27">
            <a:extLst>
              <a:ext uri="{FF2B5EF4-FFF2-40B4-BE49-F238E27FC236}">
                <a16:creationId xmlns:a16="http://schemas.microsoft.com/office/drawing/2014/main" id="{C42ABBF3-D1DC-7C42-06A2-B011C5334751}"/>
              </a:ext>
            </a:extLst>
          </p:cNvPr>
          <p:cNvSpPr/>
          <p:nvPr/>
        </p:nvSpPr>
        <p:spPr>
          <a:xfrm>
            <a:off x="170112" y="2558016"/>
            <a:ext cx="328531" cy="554647"/>
          </a:xfrm>
          <a:prstGeom prst="upArrow">
            <a:avLst/>
          </a:prstGeom>
          <a:solidFill>
            <a:srgbClr val="63601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Up 29">
            <a:extLst>
              <a:ext uri="{FF2B5EF4-FFF2-40B4-BE49-F238E27FC236}">
                <a16:creationId xmlns:a16="http://schemas.microsoft.com/office/drawing/2014/main" id="{F0DA751D-4D02-B673-C4DC-73B2153744F0}"/>
              </a:ext>
            </a:extLst>
          </p:cNvPr>
          <p:cNvSpPr/>
          <p:nvPr/>
        </p:nvSpPr>
        <p:spPr>
          <a:xfrm>
            <a:off x="158018" y="3243464"/>
            <a:ext cx="328531" cy="554647"/>
          </a:xfrm>
          <a:prstGeom prst="upArrow">
            <a:avLst/>
          </a:prstGeom>
          <a:solidFill>
            <a:srgbClr val="63601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Graphic 31" descr="Farm scene">
            <a:extLst>
              <a:ext uri="{FF2B5EF4-FFF2-40B4-BE49-F238E27FC236}">
                <a16:creationId xmlns:a16="http://schemas.microsoft.com/office/drawing/2014/main" id="{D9DD6D0E-353C-2B09-648E-ACEE9F2FA4E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221437" y="1888960"/>
            <a:ext cx="684458" cy="685064"/>
          </a:xfrm>
          <a:prstGeom prst="rect">
            <a:avLst/>
          </a:prstGeom>
        </p:spPr>
      </p:pic>
      <p:sp>
        <p:nvSpPr>
          <p:cNvPr id="33" name="Arrow: Up 32">
            <a:extLst>
              <a:ext uri="{FF2B5EF4-FFF2-40B4-BE49-F238E27FC236}">
                <a16:creationId xmlns:a16="http://schemas.microsoft.com/office/drawing/2014/main" id="{51B70F76-BA25-8748-5FB7-24B688C977AC}"/>
              </a:ext>
            </a:extLst>
          </p:cNvPr>
          <p:cNvSpPr/>
          <p:nvPr/>
        </p:nvSpPr>
        <p:spPr>
          <a:xfrm>
            <a:off x="173805" y="1912522"/>
            <a:ext cx="328531" cy="554647"/>
          </a:xfrm>
          <a:prstGeom prst="upArrow">
            <a:avLst/>
          </a:prstGeom>
          <a:solidFill>
            <a:srgbClr val="63601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4" name="Chart 33">
            <a:extLst>
              <a:ext uri="{FF2B5EF4-FFF2-40B4-BE49-F238E27FC236}">
                <a16:creationId xmlns:a16="http://schemas.microsoft.com/office/drawing/2014/main" id="{DEF5DB0B-9B85-CB62-C894-E42831BEF2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9571622"/>
              </p:ext>
            </p:extLst>
          </p:nvPr>
        </p:nvGraphicFramePr>
        <p:xfrm>
          <a:off x="91318" y="5119162"/>
          <a:ext cx="4341413" cy="1837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25CAB38-08C3-6EA4-A50A-D552B4573470}"/>
              </a:ext>
            </a:extLst>
          </p:cNvPr>
          <p:cNvSpPr/>
          <p:nvPr/>
        </p:nvSpPr>
        <p:spPr>
          <a:xfrm>
            <a:off x="140958" y="4355971"/>
            <a:ext cx="4239181" cy="722017"/>
          </a:xfrm>
          <a:prstGeom prst="round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y-AM" sz="1400" b="1" dirty="0">
                <a:solidFill>
                  <a:schemeClr val="accent1">
                    <a:lumMod val="50000"/>
                  </a:schemeClr>
                </a:solidFill>
                <a:latin typeface="GHEA Mariam" panose="02000503080000020003" pitchFamily="50" charset="0"/>
              </a:rPr>
              <a:t>ԳՅՈՒՂԱՏՆՏԵՍՈՒԹՅԱՆ ՈԼՈՐՏՈՒՄ ՏՐԱՄԱԴՐՎԱԾ ՎԱՐԿԵՐԻ ԾԱՎԱԼԸ,</a:t>
            </a:r>
          </a:p>
          <a:p>
            <a:pPr algn="ctr"/>
            <a:r>
              <a:rPr lang="hy-AM" sz="1400" b="1" dirty="0">
                <a:solidFill>
                  <a:schemeClr val="accent1">
                    <a:lumMod val="50000"/>
                  </a:schemeClr>
                </a:solidFill>
                <a:latin typeface="GHEA Mariam" panose="02000503080000020003" pitchFamily="50" charset="0"/>
              </a:rPr>
              <a:t>(ԿԲ ՏՎՅԱԼՆԵՐ) 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7F6B1028-CD39-2F9A-C8A0-BEF95630AB0F}"/>
              </a:ext>
            </a:extLst>
          </p:cNvPr>
          <p:cNvSpPr/>
          <p:nvPr/>
        </p:nvSpPr>
        <p:spPr>
          <a:xfrm>
            <a:off x="5374382" y="4611835"/>
            <a:ext cx="3494436" cy="2101666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63601D"/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y-AM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HEA Mariam" panose="02000503080000020003" pitchFamily="50" charset="0"/>
              </a:rPr>
              <a:t>2024 թվականին պետական աջակցության ծրագրերի շրջանակում ներդրումների ծավալը՝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HEA Mariam" panose="02000503080000020003" pitchFamily="50" charset="0"/>
              </a:rPr>
              <a:t> </a:t>
            </a:r>
            <a:r>
              <a:rPr lang="hy-AM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HEA Mariam" panose="02000503080000020003" pitchFamily="50" charset="0"/>
              </a:rPr>
              <a:t>94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HEA Mariam" panose="02000503080000020003" pitchFamily="50" charset="0"/>
              </a:rPr>
              <a:t>.</a:t>
            </a:r>
            <a:r>
              <a:rPr lang="hy-AM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HEA Mariam" panose="02000503080000020003" pitchFamily="50" charset="0"/>
              </a:rPr>
              <a:t>1 մլրդ դրամ, որից կապիտալ ներդրում՝ 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HEA Mariam" panose="02000503080000020003" pitchFamily="50" charset="0"/>
              </a:rPr>
              <a:t>7</a:t>
            </a:r>
            <a:r>
              <a:rPr lang="hy-AM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HEA Mariam" panose="02000503080000020003" pitchFamily="50" charset="0"/>
              </a:rPr>
              <a:t>7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HEA Mariam" panose="02000503080000020003" pitchFamily="50" charset="0"/>
              </a:rPr>
              <a:t>.</a:t>
            </a:r>
            <a:r>
              <a:rPr lang="hy-AM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HEA Mariam" panose="02000503080000020003" pitchFamily="50" charset="0"/>
              </a:rPr>
              <a:t>2</a:t>
            </a:r>
            <a:r>
              <a:rPr lang="en-US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HEA Mariam" panose="02000503080000020003" pitchFamily="50" charset="0"/>
              </a:rPr>
              <a:t> </a:t>
            </a:r>
            <a:r>
              <a:rPr lang="hy-AM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HEA Mariam" panose="02000503080000020003" pitchFamily="50" charset="0"/>
              </a:rPr>
              <a:t>մլրդ դրամ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8336972-C85B-A21D-1681-C757455D66CB}"/>
              </a:ext>
            </a:extLst>
          </p:cNvPr>
          <p:cNvSpPr txBox="1"/>
          <p:nvPr/>
        </p:nvSpPr>
        <p:spPr>
          <a:xfrm>
            <a:off x="486549" y="2024418"/>
            <a:ext cx="841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2000" b="1" dirty="0">
                <a:solidFill>
                  <a:schemeClr val="accent3">
                    <a:lumMod val="50000"/>
                  </a:schemeClr>
                </a:solidFill>
                <a:latin typeface="GHEA Grapalat" panose="02000506050000020003" pitchFamily="50" charset="0"/>
                <a:cs typeface="Arial" panose="020B0604020202020204" pitchFamily="34" charset="0"/>
              </a:rPr>
              <a:t>1․6 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GHEA Grapalat" panose="02000506050000020003" pitchFamily="50" charset="0"/>
                <a:cs typeface="Arial" panose="020B0604020202020204" pitchFamily="34" charset="0"/>
              </a:rPr>
              <a:t>%</a:t>
            </a:r>
            <a:endParaRPr lang="en-AM" sz="2000" b="1" dirty="0">
              <a:solidFill>
                <a:schemeClr val="accent3">
                  <a:lumMod val="50000"/>
                </a:schemeClr>
              </a:solidFill>
              <a:latin typeface="GHEA Grapalat" panose="02000506050000020003" pitchFamily="5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703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7251">
              <a:srgbClr val="DCDCDC"/>
            </a:gs>
            <a:gs pos="10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  <a:gs pos="100000">
              <a:schemeClr val="bg1">
                <a:lumMod val="85000"/>
              </a:schemeClr>
            </a:gs>
            <a:gs pos="0">
              <a:schemeClr val="tx2">
                <a:lumMod val="20000"/>
                <a:lumOff val="80000"/>
              </a:schemeClr>
            </a:gs>
            <a:gs pos="63000">
              <a:schemeClr val="bg1">
                <a:lumMod val="85000"/>
              </a:schemeClr>
            </a:gs>
            <a:gs pos="88000">
              <a:schemeClr val="bg1">
                <a:lumMod val="85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FA5DD0-8EDE-975A-8F1A-C3C244706A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2998C8E-D2A5-2294-C95E-76EE4BD7C3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20" y="115139"/>
            <a:ext cx="571673" cy="57167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B1AFF73-609C-5411-9342-E68CA7B6BE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8" y="111746"/>
            <a:ext cx="716182" cy="68825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8CE156A-4718-0C1A-E674-A6E1D2A505B7}"/>
              </a:ext>
            </a:extLst>
          </p:cNvPr>
          <p:cNvSpPr/>
          <p:nvPr/>
        </p:nvSpPr>
        <p:spPr>
          <a:xfrm>
            <a:off x="704675" y="4018328"/>
            <a:ext cx="262575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Google Shape;69;p8">
            <a:extLst>
              <a:ext uri="{FF2B5EF4-FFF2-40B4-BE49-F238E27FC236}">
                <a16:creationId xmlns:a16="http://schemas.microsoft.com/office/drawing/2014/main" id="{0A271D76-1B6D-3A00-BCA5-CB6E3995733E}"/>
              </a:ext>
            </a:extLst>
          </p:cNvPr>
          <p:cNvSpPr txBox="1"/>
          <p:nvPr/>
        </p:nvSpPr>
        <p:spPr>
          <a:xfrm>
            <a:off x="1342892" y="111746"/>
            <a:ext cx="6458213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hy-AM" sz="2800" b="1" dirty="0">
                <a:solidFill>
                  <a:schemeClr val="accent1">
                    <a:lumMod val="50000"/>
                  </a:schemeClr>
                </a:solidFill>
                <a:latin typeface="GHEA Mariam" panose="02000503080000020003" pitchFamily="50" charset="0"/>
              </a:rPr>
              <a:t>ԲՈՒՍԱԲՈՒԾՈՒԹՅԱՆ ՃՅՈՒՂՈՒՄ ԱՋԱԿՑՈՒԹՅԱՆ ԾՐԱԳՐԵՐ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B640366-B45B-FF07-8CD7-BFF12C00AD27}"/>
              </a:ext>
            </a:extLst>
          </p:cNvPr>
          <p:cNvSpPr/>
          <p:nvPr/>
        </p:nvSpPr>
        <p:spPr>
          <a:xfrm>
            <a:off x="1476463" y="1152269"/>
            <a:ext cx="6694414" cy="786547"/>
          </a:xfrm>
          <a:prstGeom prst="round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y-AM" sz="1600" b="1" dirty="0">
                <a:solidFill>
                  <a:schemeClr val="accent5">
                    <a:lumMod val="50000"/>
                  </a:schemeClr>
                </a:solidFill>
                <a:latin typeface="GHEA Mariam" panose="02000503080000020003" pitchFamily="50" charset="0"/>
              </a:rPr>
              <a:t>ԻՆՏԵՆՍԻՎ ԱՅԳԵԳՈՐԾՈՒԹՅԱՆ ԶԱՐԳԱՑՄԱՆ ԾՐԱԳՐԵՐ</a:t>
            </a:r>
            <a:endParaRPr lang="en-US" sz="1600" b="1" dirty="0">
              <a:solidFill>
                <a:schemeClr val="accent5">
                  <a:lumMod val="50000"/>
                </a:schemeClr>
              </a:solidFill>
              <a:latin typeface="GHEA Mariam" panose="02000503080000020003" pitchFamily="50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C95948B-CD7C-410D-B544-BA53BFFC1386}"/>
              </a:ext>
            </a:extLst>
          </p:cNvPr>
          <p:cNvSpPr txBox="1"/>
          <p:nvPr/>
        </p:nvSpPr>
        <p:spPr>
          <a:xfrm>
            <a:off x="5679348" y="6488668"/>
            <a:ext cx="34646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500"/>
              </a:spcBef>
              <a:spcAft>
                <a:spcPts val="800"/>
              </a:spcAft>
            </a:pPr>
            <a:r>
              <a:rPr lang="hy-AM" sz="900" b="1" i="1" dirty="0">
                <a:solidFill>
                  <a:schemeClr val="accent5">
                    <a:lumMod val="50000"/>
                  </a:schemeClr>
                </a:solidFill>
                <a:latin typeface="GHEA Mariam" panose="02000503080000020003" pitchFamily="50" charset="0"/>
                <a:cs typeface="Arial" panose="020B0604020202020204" pitchFamily="34" charset="0"/>
              </a:rPr>
              <a:t>2018-2024թթ. ինտենսիվ այգիների հիմնման նպատակով հաստատված հայտերը՝ ըստ պտղատեսակների, հա</a:t>
            </a:r>
            <a:endParaRPr lang="en-US" sz="900" b="1" i="1" dirty="0">
              <a:solidFill>
                <a:schemeClr val="accent5">
                  <a:lumMod val="50000"/>
                </a:schemeClr>
              </a:solidFill>
              <a:latin typeface="GHEA Mariam" panose="02000503080000020003" pitchFamily="50" charset="0"/>
              <a:cs typeface="Arial" panose="020B0604020202020204" pitchFamily="34" charset="0"/>
            </a:endParaRPr>
          </a:p>
        </p:txBody>
      </p:sp>
      <p:pic>
        <p:nvPicPr>
          <p:cNvPr id="32" name="Graphic 31" descr="Open hand with plant">
            <a:extLst>
              <a:ext uri="{FF2B5EF4-FFF2-40B4-BE49-F238E27FC236}">
                <a16:creationId xmlns:a16="http://schemas.microsoft.com/office/drawing/2014/main" id="{B1F9785B-C1B7-803E-05C7-BCBD771521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289862"/>
            <a:ext cx="736822" cy="624980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9CA44C6-7B21-2822-0253-8E7C9886CD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2124443"/>
              </p:ext>
            </p:extLst>
          </p:nvPr>
        </p:nvGraphicFramePr>
        <p:xfrm>
          <a:off x="5209563" y="2194191"/>
          <a:ext cx="3962233" cy="4294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356273C-0AFC-8992-66FB-6E9C29EE39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1692628"/>
              </p:ext>
            </p:extLst>
          </p:nvPr>
        </p:nvGraphicFramePr>
        <p:xfrm>
          <a:off x="-85751" y="2194191"/>
          <a:ext cx="5036513" cy="3210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15094816-52FD-AEC4-4FE2-0731863DE1F9}"/>
              </a:ext>
            </a:extLst>
          </p:cNvPr>
          <p:cNvSpPr/>
          <p:nvPr/>
        </p:nvSpPr>
        <p:spPr>
          <a:xfrm>
            <a:off x="807499" y="5579323"/>
            <a:ext cx="3705777" cy="1177542"/>
          </a:xfrm>
          <a:prstGeom prst="wedgeRectCallout">
            <a:avLst>
              <a:gd name="adj1" fmla="val -22116"/>
              <a:gd name="adj2" fmla="val -47281"/>
            </a:avLst>
          </a:prstGeom>
          <a:solidFill>
            <a:schemeClr val="accent5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y-AM" sz="1700" b="1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GHEA Mariam" panose="02000503080000020003" pitchFamily="50" charset="0"/>
              </a:rPr>
              <a:t>3270</a:t>
            </a:r>
            <a:r>
              <a:rPr lang="hy-AM" sz="1700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GHEA Mariam" panose="02000503080000020003" pitchFamily="50" charset="0"/>
              </a:rPr>
              <a:t> </a:t>
            </a:r>
            <a:r>
              <a:rPr lang="hy-AM" sz="1800" b="1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GHEA Mariam" panose="02000503080000020003" pitchFamily="50" charset="0"/>
              </a:rPr>
              <a:t>հա</a:t>
            </a:r>
            <a:r>
              <a:rPr lang="hy-AM" sz="1600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GHEA Mariam" panose="02000503080000020003" pitchFamily="50" charset="0"/>
              </a:rPr>
              <a:t> փաստացի հիմնված այգի</a:t>
            </a:r>
            <a:endParaRPr lang="en-US" sz="1600" i="1" dirty="0">
              <a:solidFill>
                <a:schemeClr val="accent5">
                  <a:lumMod val="20000"/>
                  <a:lumOff val="80000"/>
                </a:schemeClr>
              </a:solidFill>
              <a:latin typeface="GHEA Mariam" panose="0200050308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426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7251">
              <a:srgbClr val="DCDCDC"/>
            </a:gs>
            <a:gs pos="10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  <a:gs pos="100000">
              <a:schemeClr val="bg1">
                <a:lumMod val="85000"/>
              </a:schemeClr>
            </a:gs>
            <a:gs pos="0">
              <a:schemeClr val="tx2">
                <a:lumMod val="20000"/>
                <a:lumOff val="80000"/>
              </a:schemeClr>
            </a:gs>
            <a:gs pos="63000">
              <a:schemeClr val="bg1">
                <a:lumMod val="85000"/>
              </a:schemeClr>
            </a:gs>
            <a:gs pos="88000">
              <a:schemeClr val="bg1">
                <a:lumMod val="85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6CDD6E-CF20-DD77-9F20-56AFF799C2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2A4A04F-45C0-A831-E07D-B5665607DF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20" y="115139"/>
            <a:ext cx="571673" cy="57167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92C9FDA-8131-F665-4DFD-414892E5DD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8" y="111746"/>
            <a:ext cx="716182" cy="68825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226A5ED-EA99-D0FB-5DBB-1E60CD47CA4F}"/>
              </a:ext>
            </a:extLst>
          </p:cNvPr>
          <p:cNvSpPr/>
          <p:nvPr/>
        </p:nvSpPr>
        <p:spPr>
          <a:xfrm>
            <a:off x="704675" y="4018328"/>
            <a:ext cx="262575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D96BEE0-45DE-2658-A3A1-6A01CDD2BB35}"/>
              </a:ext>
            </a:extLst>
          </p:cNvPr>
          <p:cNvSpPr/>
          <p:nvPr/>
        </p:nvSpPr>
        <p:spPr>
          <a:xfrm>
            <a:off x="1412556" y="853063"/>
            <a:ext cx="6519863" cy="786547"/>
          </a:xfrm>
          <a:prstGeom prst="round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y-AM" sz="1600" b="1" dirty="0">
                <a:solidFill>
                  <a:schemeClr val="accent5">
                    <a:lumMod val="50000"/>
                  </a:schemeClr>
                </a:solidFill>
                <a:latin typeface="GHEA Mariam" panose="02000503080000020003" pitchFamily="50" charset="0"/>
              </a:rPr>
              <a:t>ԻՆՏԵՆՍԻՎ ԱՅԳԵԳՈՐԾՈՒԹՅԱՆ ԶԱՐԳԱՑՄԱՆ ԾՐԱԳԻՐ</a:t>
            </a:r>
            <a:endParaRPr lang="en-US" sz="1600" b="1" dirty="0">
              <a:solidFill>
                <a:schemeClr val="accent5">
                  <a:lumMod val="50000"/>
                </a:schemeClr>
              </a:solidFill>
              <a:latin typeface="GHEA Mariam" panose="02000503080000020003" pitchFamily="50" charset="0"/>
            </a:endParaRPr>
          </a:p>
        </p:txBody>
      </p:sp>
      <p:pic>
        <p:nvPicPr>
          <p:cNvPr id="32" name="Graphic 31" descr="Open hand with plant">
            <a:extLst>
              <a:ext uri="{FF2B5EF4-FFF2-40B4-BE49-F238E27FC236}">
                <a16:creationId xmlns:a16="http://schemas.microsoft.com/office/drawing/2014/main" id="{CEA7DDD8-3318-A487-1A43-AE3FC09F01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065240"/>
            <a:ext cx="914400" cy="79276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576B87C-0CE7-71A1-8E86-A39404BEA1EC}"/>
              </a:ext>
            </a:extLst>
          </p:cNvPr>
          <p:cNvSpPr txBox="1"/>
          <p:nvPr/>
        </p:nvSpPr>
        <p:spPr>
          <a:xfrm>
            <a:off x="1589712" y="6418242"/>
            <a:ext cx="6572775" cy="272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hy-AM" sz="1100" b="1" i="1" dirty="0">
                <a:solidFill>
                  <a:schemeClr val="accent5">
                    <a:lumMod val="50000"/>
                  </a:schemeClr>
                </a:solidFill>
                <a:latin typeface="GHEA Mariam" panose="02000503080000020003" pitchFamily="50" charset="0"/>
                <a:cs typeface="Times New Roman" panose="02020603050405020304" pitchFamily="18" charset="0"/>
              </a:rPr>
              <a:t>202</a:t>
            </a:r>
            <a:r>
              <a:rPr lang="en-US" sz="1100" b="1" i="1" dirty="0">
                <a:solidFill>
                  <a:schemeClr val="accent5">
                    <a:lumMod val="50000"/>
                  </a:schemeClr>
                </a:solidFill>
                <a:latin typeface="GHEA Mariam" panose="02000503080000020003" pitchFamily="50" charset="0"/>
                <a:cs typeface="Times New Roman" panose="02020603050405020304" pitchFamily="18" charset="0"/>
              </a:rPr>
              <a:t>4</a:t>
            </a:r>
            <a:r>
              <a:rPr lang="hy-AM" sz="1100" b="1" i="1" dirty="0">
                <a:solidFill>
                  <a:schemeClr val="accent5">
                    <a:lumMod val="50000"/>
                  </a:schemeClr>
                </a:solidFill>
                <a:latin typeface="GHEA Mariam" panose="02000503080000020003" pitchFamily="50" charset="0"/>
                <a:cs typeface="Times New Roman" panose="02020603050405020304" pitchFamily="18" charset="0"/>
              </a:rPr>
              <a:t>թ. ինտենսիվ այգիների հիմնման նպատակով հաստատված հայտերը՝ ըստ մարզերի</a:t>
            </a:r>
            <a:r>
              <a:rPr lang="en-US" sz="1100" b="1" i="1" dirty="0">
                <a:solidFill>
                  <a:schemeClr val="accent5">
                    <a:lumMod val="50000"/>
                  </a:schemeClr>
                </a:solidFill>
                <a:latin typeface="GHEA Mariam" panose="02000503080000020003" pitchFamily="50" charset="0"/>
                <a:cs typeface="Times New Roman" panose="02020603050405020304" pitchFamily="18" charset="0"/>
              </a:rPr>
              <a:t>, </a:t>
            </a:r>
            <a:r>
              <a:rPr lang="hy-AM" sz="1100" b="1" i="1" dirty="0">
                <a:solidFill>
                  <a:schemeClr val="accent5">
                    <a:lumMod val="50000"/>
                  </a:schemeClr>
                </a:solidFill>
                <a:latin typeface="GHEA Mariam" panose="02000503080000020003" pitchFamily="50" charset="0"/>
                <a:cs typeface="Times New Roman" panose="02020603050405020304" pitchFamily="18" charset="0"/>
              </a:rPr>
              <a:t>հա</a:t>
            </a:r>
            <a:endParaRPr lang="en-US" sz="1100" b="1" i="1" dirty="0">
              <a:solidFill>
                <a:schemeClr val="accent5">
                  <a:lumMod val="50000"/>
                </a:schemeClr>
              </a:solidFill>
              <a:latin typeface="GHEA Mariam" panose="02000503080000020003" pitchFamily="50" charset="0"/>
              <a:cs typeface="Times New Roman" panose="02020603050405020304" pitchFamily="18" charset="0"/>
            </a:endParaRPr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752886CF-4F50-DE5A-FB52-48EC2726967B}"/>
              </a:ext>
            </a:extLst>
          </p:cNvPr>
          <p:cNvSpPr/>
          <p:nvPr/>
        </p:nvSpPr>
        <p:spPr>
          <a:xfrm>
            <a:off x="5377343" y="2338917"/>
            <a:ext cx="2374084" cy="1353712"/>
          </a:xfrm>
          <a:prstGeom prst="wedgeRectCallout">
            <a:avLst>
              <a:gd name="adj1" fmla="val -31931"/>
              <a:gd name="adj2" fmla="val -98979"/>
            </a:avLst>
          </a:prstGeom>
          <a:solidFill>
            <a:schemeClr val="accent5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GHEA Mariam" panose="02000503080000020003" pitchFamily="50" charset="0"/>
              </a:rPr>
              <a:t>9</a:t>
            </a:r>
            <a:r>
              <a:rPr lang="hy-AM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GHEA Mariam" panose="02000503080000020003" pitchFamily="50" charset="0"/>
              </a:rPr>
              <a:t> հա</a:t>
            </a:r>
          </a:p>
          <a:p>
            <a:pPr algn="ctr"/>
            <a:r>
              <a:rPr lang="hy-AM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GHEA Mariam" panose="02000503080000020003" pitchFamily="50" charset="0"/>
              </a:rPr>
              <a:t>բարձրարժեք մշակաբույսերի մշակություն</a:t>
            </a:r>
            <a:endParaRPr lang="en-US" sz="1600" dirty="0">
              <a:solidFill>
                <a:schemeClr val="accent1">
                  <a:lumMod val="20000"/>
                  <a:lumOff val="80000"/>
                </a:schemeClr>
              </a:solidFill>
              <a:latin typeface="GHEA Mariam" panose="02000503080000020003" pitchFamily="50" charset="0"/>
            </a:endParaRPr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2ED10E34-A364-78B4-7505-D45ADFA84917}"/>
              </a:ext>
            </a:extLst>
          </p:cNvPr>
          <p:cNvSpPr/>
          <p:nvPr/>
        </p:nvSpPr>
        <p:spPr>
          <a:xfrm>
            <a:off x="1504206" y="2338917"/>
            <a:ext cx="2374084" cy="1353712"/>
          </a:xfrm>
          <a:prstGeom prst="wedgeRectCallout">
            <a:avLst>
              <a:gd name="adj1" fmla="val 32028"/>
              <a:gd name="adj2" fmla="val -99809"/>
            </a:avLst>
          </a:prstGeom>
          <a:solidFill>
            <a:schemeClr val="accent5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y-AM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GHEA Mariam" panose="02000503080000020003" pitchFamily="50" charset="0"/>
              </a:rPr>
              <a:t>1665 հա</a:t>
            </a:r>
          </a:p>
          <a:p>
            <a:pPr algn="ctr"/>
            <a:r>
              <a:rPr lang="hy-AM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GHEA Mariam" panose="02000503080000020003" pitchFamily="50" charset="0"/>
              </a:rPr>
              <a:t>ոռոգման արդիական համակարգերի ներդրում </a:t>
            </a: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GHEA Mariam" panose="02000503080000020003" pitchFamily="50" charset="0"/>
              </a:rPr>
              <a:t>(</a:t>
            </a:r>
            <a:r>
              <a:rPr lang="hy-AM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GHEA Mariam" panose="02000503080000020003" pitchFamily="50" charset="0"/>
              </a:rPr>
              <a:t>ներառյալ այգեհիմնում</a:t>
            </a: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GHEA Mariam" panose="02000503080000020003" pitchFamily="50" charset="0"/>
              </a:rPr>
              <a:t>)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3C454B48-F8E6-45A4-9AB8-102E7816B2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1673293"/>
              </p:ext>
            </p:extLst>
          </p:nvPr>
        </p:nvGraphicFramePr>
        <p:xfrm>
          <a:off x="2036906" y="4018328"/>
          <a:ext cx="5177626" cy="2340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663498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7251">
              <a:srgbClr val="DCDCDC"/>
            </a:gs>
            <a:gs pos="10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  <a:gs pos="100000">
              <a:schemeClr val="bg1">
                <a:lumMod val="85000"/>
              </a:schemeClr>
            </a:gs>
            <a:gs pos="0">
              <a:schemeClr val="tx2">
                <a:lumMod val="20000"/>
                <a:lumOff val="80000"/>
              </a:schemeClr>
            </a:gs>
            <a:gs pos="63000">
              <a:schemeClr val="bg1">
                <a:lumMod val="85000"/>
              </a:schemeClr>
            </a:gs>
            <a:gs pos="88000">
              <a:schemeClr val="bg1">
                <a:lumMod val="85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425ABD-590C-79F7-3F74-DF59E8BCAC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3C44C3E-DC83-09F5-4A01-BF9DFF0AF8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20" y="115139"/>
            <a:ext cx="571673" cy="57167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D96E469-D07F-2AAF-D67E-335A24384B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8" y="111746"/>
            <a:ext cx="716182" cy="68825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641094C-2922-22CA-96EC-FA96CBA07485}"/>
              </a:ext>
            </a:extLst>
          </p:cNvPr>
          <p:cNvSpPr/>
          <p:nvPr/>
        </p:nvSpPr>
        <p:spPr>
          <a:xfrm>
            <a:off x="704675" y="4018328"/>
            <a:ext cx="262575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F7285C2-66EF-5923-611E-00C7584174B5}"/>
              </a:ext>
            </a:extLst>
          </p:cNvPr>
          <p:cNvSpPr/>
          <p:nvPr/>
        </p:nvSpPr>
        <p:spPr>
          <a:xfrm>
            <a:off x="260058" y="1104765"/>
            <a:ext cx="4311941" cy="988555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y-AM" b="1" dirty="0">
                <a:solidFill>
                  <a:schemeClr val="accent3">
                    <a:lumMod val="50000"/>
                  </a:schemeClr>
                </a:solidFill>
                <a:latin typeface="GHEA Mariam" panose="02000503080000020003" pitchFamily="50" charset="0"/>
              </a:rPr>
              <a:t>ՋԵՐՄԱՏՆԱՅԻՆ ՏՆՏԵՍՈՒԹՅՈՒՆՆԵՐԻ ԶԱՐԳԱՑՄԱՆՆ ԱՋԱԿՑՈՒԹՅՈՒՆ</a:t>
            </a:r>
            <a:endParaRPr lang="en-US" b="1" dirty="0">
              <a:solidFill>
                <a:schemeClr val="accent3">
                  <a:lumMod val="50000"/>
                </a:schemeClr>
              </a:solidFill>
              <a:latin typeface="GHEA Mariam" panose="02000503080000020003" pitchFamily="50" charset="0"/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4442846C-82FC-6A0A-7CF3-AB492B6EBE88}"/>
              </a:ext>
            </a:extLst>
          </p:cNvPr>
          <p:cNvSpPr/>
          <p:nvPr/>
        </p:nvSpPr>
        <p:spPr>
          <a:xfrm>
            <a:off x="998929" y="5299580"/>
            <a:ext cx="2961395" cy="1264179"/>
          </a:xfrm>
          <a:prstGeom prst="wedgeRoundRectCallout">
            <a:avLst>
              <a:gd name="adj1" fmla="val 22977"/>
              <a:gd name="adj2" fmla="val -50110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rgbClr val="63601D"/>
            </a:solidFill>
          </a:ln>
          <a:scene3d>
            <a:camera prst="orthographicFront"/>
            <a:lightRig rig="threePt" dir="t"/>
          </a:scene3d>
          <a:sp3d prstMaterial="flat">
            <a:bevelT/>
            <a:bevelB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y-AM" sz="2000" b="1" dirty="0">
                <a:solidFill>
                  <a:schemeClr val="bg2"/>
                </a:solidFill>
                <a:latin typeface="GHEA Mariam" panose="02000503080000020003" pitchFamily="50" charset="0"/>
              </a:rPr>
              <a:t>49․4 հա </a:t>
            </a:r>
            <a:r>
              <a:rPr lang="hy-AM" sz="2000" dirty="0">
                <a:solidFill>
                  <a:schemeClr val="bg2"/>
                </a:solidFill>
                <a:latin typeface="GHEA Mariam" panose="02000503080000020003" pitchFamily="50" charset="0"/>
              </a:rPr>
              <a:t>հիմնված ջերմատուն</a:t>
            </a:r>
            <a:r>
              <a:rPr lang="hy-AM" sz="2000" b="1" dirty="0">
                <a:solidFill>
                  <a:schemeClr val="bg2"/>
                </a:solidFill>
                <a:latin typeface="GHEA Mariam" panose="02000503080000020003" pitchFamily="50" charset="0"/>
              </a:rPr>
              <a:t>՝</a:t>
            </a:r>
          </a:p>
          <a:p>
            <a:pPr algn="ctr"/>
            <a:r>
              <a:rPr lang="hy-AM" dirty="0">
                <a:solidFill>
                  <a:schemeClr val="bg2"/>
                </a:solidFill>
                <a:latin typeface="GHEA Mariam" panose="02000503080000020003" pitchFamily="50" charset="0"/>
              </a:rPr>
              <a:t>ծրագրերի մեկնարկից</a:t>
            </a:r>
            <a:endParaRPr lang="en-US" dirty="0">
              <a:solidFill>
                <a:schemeClr val="bg2"/>
              </a:solidFill>
              <a:latin typeface="GHEA Mariam" panose="02000503080000020003" pitchFamily="50" charset="0"/>
            </a:endParaRPr>
          </a:p>
        </p:txBody>
      </p:sp>
      <p:pic>
        <p:nvPicPr>
          <p:cNvPr id="11" name="Graphic 10" descr="Open hand with plant">
            <a:extLst>
              <a:ext uri="{FF2B5EF4-FFF2-40B4-BE49-F238E27FC236}">
                <a16:creationId xmlns:a16="http://schemas.microsoft.com/office/drawing/2014/main" id="{0D98D256-20E2-730D-A8DD-052BFE8DE1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9" y="6065240"/>
            <a:ext cx="914400" cy="792760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E2881AB-8304-EB79-E8B8-0C05C9E1F912}"/>
              </a:ext>
            </a:extLst>
          </p:cNvPr>
          <p:cNvSpPr/>
          <p:nvPr/>
        </p:nvSpPr>
        <p:spPr>
          <a:xfrm>
            <a:off x="4772826" y="1104765"/>
            <a:ext cx="4016930" cy="995865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y-AM" b="1" dirty="0">
                <a:solidFill>
                  <a:schemeClr val="accent3">
                    <a:lumMod val="50000"/>
                  </a:schemeClr>
                </a:solidFill>
                <a:latin typeface="GHEA Mariam" panose="02000503080000020003" pitchFamily="50" charset="0"/>
              </a:rPr>
              <a:t>ԱՊԱՀՈՎԱԳՐԱԿԱՆ ՀԱՄԱԿԱՐԳԻ ՓՈՐՁՆԱԿԱՆ ԾՐԱԳԻՐ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CD61213-CED3-2C27-E41D-76E41D7F6BC7}"/>
              </a:ext>
            </a:extLst>
          </p:cNvPr>
          <p:cNvSpPr/>
          <p:nvPr/>
        </p:nvSpPr>
        <p:spPr>
          <a:xfrm>
            <a:off x="5445526" y="5299580"/>
            <a:ext cx="3058394" cy="1264179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63601D"/>
            </a:solidFill>
          </a:ln>
          <a:scene3d>
            <a:camera prst="orthographicFront"/>
            <a:lightRig rig="threePt" dir="t"/>
          </a:scene3d>
          <a:sp3d prstMaterial="flat">
            <a:bevelT/>
            <a:bevelB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y-AM" sz="2000" b="1" dirty="0">
                <a:solidFill>
                  <a:schemeClr val="bg2"/>
                </a:solidFill>
                <a:latin typeface="GHEA Mariam" panose="02000503080000020003" pitchFamily="50" charset="0"/>
              </a:rPr>
              <a:t>247 հա</a:t>
            </a:r>
          </a:p>
          <a:p>
            <a:pPr algn="ctr"/>
            <a:r>
              <a:rPr lang="hy-AM" sz="2000" b="1" dirty="0">
                <a:solidFill>
                  <a:schemeClr val="bg2"/>
                </a:solidFill>
                <a:latin typeface="GHEA Mariam" panose="02000503080000020003" pitchFamily="50" charset="0"/>
              </a:rPr>
              <a:t>27</a:t>
            </a:r>
            <a:r>
              <a:rPr lang="hy-AM" dirty="0">
                <a:solidFill>
                  <a:schemeClr val="bg2"/>
                </a:solidFill>
                <a:latin typeface="GHEA Mariam" panose="02000503080000020003" pitchFamily="50" charset="0"/>
              </a:rPr>
              <a:t> կնքված պայմանագիր 2024 թվականին  </a:t>
            </a:r>
          </a:p>
        </p:txBody>
      </p: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F7F4CF4F-94CB-EFFF-C26C-EBDF7D1A32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7987344"/>
              </p:ext>
            </p:extLst>
          </p:nvPr>
        </p:nvGraphicFramePr>
        <p:xfrm>
          <a:off x="4420998" y="2147093"/>
          <a:ext cx="4454554" cy="2525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3EF752FB-1536-2539-02B1-91A400653920}"/>
              </a:ext>
            </a:extLst>
          </p:cNvPr>
          <p:cNvSpPr/>
          <p:nvPr/>
        </p:nvSpPr>
        <p:spPr>
          <a:xfrm>
            <a:off x="624980" y="2829787"/>
            <a:ext cx="3582098" cy="1554891"/>
          </a:xfrm>
          <a:prstGeom prst="wedgeRoundRectCallout">
            <a:avLst>
              <a:gd name="adj1" fmla="val 22977"/>
              <a:gd name="adj2" fmla="val -50110"/>
              <a:gd name="adj3" fmla="val 16667"/>
            </a:avLst>
          </a:prstGeom>
          <a:solidFill>
            <a:srgbClr val="63601D"/>
          </a:solidFill>
          <a:ln>
            <a:solidFill>
              <a:srgbClr val="63601D"/>
            </a:solidFill>
          </a:ln>
          <a:scene3d>
            <a:camera prst="orthographicFront"/>
            <a:lightRig rig="threePt" dir="t"/>
          </a:scene3d>
          <a:sp3d prstMaterial="flat">
            <a:bevelT/>
            <a:bevelB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y-AM" sz="2000" b="1" dirty="0">
                <a:solidFill>
                  <a:schemeClr val="bg2"/>
                </a:solidFill>
                <a:latin typeface="GHEA Mariam" panose="02000503080000020003" pitchFamily="50" charset="0"/>
              </a:rPr>
              <a:t>20․6 հա </a:t>
            </a:r>
          </a:p>
          <a:p>
            <a:pPr algn="ctr"/>
            <a:r>
              <a:rPr lang="hy-AM" dirty="0">
                <a:solidFill>
                  <a:schemeClr val="bg2"/>
                </a:solidFill>
                <a:latin typeface="GHEA Mariam" panose="02000503080000020003" pitchFamily="50" charset="0"/>
              </a:rPr>
              <a:t>կնքված պայմանագրեր 2024 թվականին </a:t>
            </a:r>
            <a:endParaRPr lang="en-US" dirty="0">
              <a:solidFill>
                <a:schemeClr val="bg2"/>
              </a:solidFill>
              <a:latin typeface="GHEA Mariam" panose="0200050308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462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7251">
              <a:srgbClr val="DCDCDC"/>
            </a:gs>
            <a:gs pos="10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  <a:gs pos="100000">
              <a:schemeClr val="bg1">
                <a:lumMod val="85000"/>
              </a:schemeClr>
            </a:gs>
            <a:gs pos="0">
              <a:schemeClr val="tx2">
                <a:lumMod val="20000"/>
                <a:lumOff val="80000"/>
              </a:schemeClr>
            </a:gs>
            <a:gs pos="63000">
              <a:schemeClr val="bg1">
                <a:lumMod val="85000"/>
              </a:schemeClr>
            </a:gs>
            <a:gs pos="88000">
              <a:schemeClr val="bg1">
                <a:lumMod val="85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4AEF8F-2088-C02D-F8A8-FE5F8EED5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F05FD7A-C652-7B8F-19D2-57194A4B2F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20" y="115139"/>
            <a:ext cx="571673" cy="57167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BD2186A-CB0C-D4FE-2FA3-D8E83EB576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8" y="111746"/>
            <a:ext cx="716182" cy="68825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A0DA3EB-6BFD-08A5-569E-A77528A88B56}"/>
              </a:ext>
            </a:extLst>
          </p:cNvPr>
          <p:cNvSpPr/>
          <p:nvPr/>
        </p:nvSpPr>
        <p:spPr>
          <a:xfrm>
            <a:off x="704675" y="4018328"/>
            <a:ext cx="262575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DCA1B5B-15BB-5153-4D1C-B2B6FF1587F3}"/>
              </a:ext>
            </a:extLst>
          </p:cNvPr>
          <p:cNvSpPr/>
          <p:nvPr/>
        </p:nvSpPr>
        <p:spPr>
          <a:xfrm>
            <a:off x="542325" y="995721"/>
            <a:ext cx="4133137" cy="729696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y-AM" b="1" dirty="0">
                <a:solidFill>
                  <a:schemeClr val="accent3">
                    <a:lumMod val="50000"/>
                  </a:schemeClr>
                </a:solidFill>
                <a:latin typeface="GHEA Mariam" panose="02000503080000020003" pitchFamily="50" charset="0"/>
              </a:rPr>
              <a:t>ԲՈՒՍԱԲՈՒԾՈՒԹՅԱՆ ԱՋԱԿՑՈՒԹՅԱՆ ԾՐԱԳԻՐ</a:t>
            </a:r>
          </a:p>
        </p:txBody>
      </p:sp>
      <p:pic>
        <p:nvPicPr>
          <p:cNvPr id="11" name="Graphic 10" descr="Open hand with plant">
            <a:extLst>
              <a:ext uri="{FF2B5EF4-FFF2-40B4-BE49-F238E27FC236}">
                <a16:creationId xmlns:a16="http://schemas.microsoft.com/office/drawing/2014/main" id="{39BEB7BF-C461-C9DB-4C90-05AF2E9FEE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7791" y="6350466"/>
            <a:ext cx="636965" cy="546316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8A7DCEC9-4DA7-D0CF-5769-C5FA7D7D89AF}"/>
              </a:ext>
            </a:extLst>
          </p:cNvPr>
          <p:cNvSpPr/>
          <p:nvPr/>
        </p:nvSpPr>
        <p:spPr>
          <a:xfrm>
            <a:off x="813826" y="2211326"/>
            <a:ext cx="3590127" cy="1447461"/>
          </a:xfrm>
          <a:prstGeom prst="wedgeRoundRectCallout">
            <a:avLst>
              <a:gd name="adj1" fmla="val -23517"/>
              <a:gd name="adj2" fmla="val -49737"/>
              <a:gd name="adj3" fmla="val 16667"/>
            </a:avLst>
          </a:prstGeom>
          <a:solidFill>
            <a:schemeClr val="accent5">
              <a:lumMod val="50000"/>
            </a:schemeClr>
          </a:solidFill>
          <a:ln>
            <a:solidFill>
              <a:srgbClr val="63601D"/>
            </a:solidFill>
          </a:ln>
          <a:scene3d>
            <a:camera prst="orthographicFront"/>
            <a:lightRig rig="threePt" dir="t"/>
          </a:scene3d>
          <a:sp3d prstMaterial="flat">
            <a:bevelT/>
            <a:bevelB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y-AM" sz="16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GHEA Mariam" panose="02000503080000020003" pitchFamily="50" charset="0"/>
              </a:rPr>
              <a:t>19197 հա </a:t>
            </a:r>
            <a:r>
              <a:rPr lang="hy-AM" sz="1400" dirty="0">
                <a:solidFill>
                  <a:schemeClr val="accent5">
                    <a:lumMod val="20000"/>
                    <a:lumOff val="80000"/>
                  </a:schemeClr>
                </a:solidFill>
                <a:latin typeface="GHEA Mariam" panose="02000503080000020003" pitchFamily="50" charset="0"/>
              </a:rPr>
              <a:t>ցանք, </a:t>
            </a:r>
            <a:r>
              <a:rPr lang="hy-AM" sz="1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GHEA Mariam" panose="02000503080000020003" pitchFamily="50" charset="0"/>
              </a:rPr>
              <a:t> </a:t>
            </a:r>
            <a:r>
              <a:rPr lang="hy-AM" sz="1400" dirty="0">
                <a:solidFill>
                  <a:schemeClr val="accent5">
                    <a:lumMod val="20000"/>
                    <a:lumOff val="80000"/>
                  </a:schemeClr>
                </a:solidFill>
                <a:latin typeface="GHEA Mariam" panose="02000503080000020003" pitchFamily="50" charset="0"/>
              </a:rPr>
              <a:t>որից՝ 16962 հա հացահատիկային մշակաբույսեր, 313 հա հատիկաընդեղեն մշակաբույսեր, 1456 հա բազմամյա խոտաբույսեր, 466 հա խառը ցանքեր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59051F8-F0FE-56ED-BD3B-A1C8695CD45C}"/>
              </a:ext>
            </a:extLst>
          </p:cNvPr>
          <p:cNvSpPr/>
          <p:nvPr/>
        </p:nvSpPr>
        <p:spPr>
          <a:xfrm>
            <a:off x="465588" y="3979607"/>
            <a:ext cx="4307747" cy="811692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y-AM" sz="1500" b="1" dirty="0">
                <a:solidFill>
                  <a:schemeClr val="accent3">
                    <a:lumMod val="50000"/>
                  </a:schemeClr>
                </a:solidFill>
                <a:latin typeface="GHEA Mariam" panose="02000503080000020003" pitchFamily="50" charset="0"/>
              </a:rPr>
              <a:t>ԼՈՌՈՒ ԵՎ ՏԱՎՈՒՇԻ ՄԱՐԶԵՐԻ ԱՂԵՏԻ ԳՈՏԻՆԵՐՈՒՄ ԳՅՈՒՂԱՏՆՏԵՍՈՒԹՅԱՆ ՈԼՈՐՏՈՒՄ ՓՈԽՀԱՏՈՒՑՈՒՄ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505A635-57CF-3A4C-A421-E1E29FC61487}"/>
              </a:ext>
            </a:extLst>
          </p:cNvPr>
          <p:cNvSpPr/>
          <p:nvPr/>
        </p:nvSpPr>
        <p:spPr>
          <a:xfrm>
            <a:off x="824398" y="5226462"/>
            <a:ext cx="3590126" cy="1235157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63601D"/>
            </a:solidFill>
          </a:ln>
          <a:scene3d>
            <a:camera prst="orthographicFront"/>
            <a:lightRig rig="threePt" dir="t"/>
          </a:scene3d>
          <a:sp3d prstMaterial="flat">
            <a:bevelT/>
            <a:bevelB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hy-AM" sz="2000" b="1" dirty="0">
                <a:solidFill>
                  <a:schemeClr val="bg2"/>
                </a:solidFill>
                <a:latin typeface="GHEA Mariam" panose="02000503080000020003" pitchFamily="50" charset="0"/>
              </a:rPr>
              <a:t>580 </a:t>
            </a:r>
            <a:r>
              <a:rPr lang="hy-AM" dirty="0">
                <a:solidFill>
                  <a:schemeClr val="bg2"/>
                </a:solidFill>
                <a:latin typeface="GHEA Mariam" panose="02000503080000020003" pitchFamily="50" charset="0"/>
              </a:rPr>
              <a:t>փոխհատուցում՝ </a:t>
            </a:r>
            <a:r>
              <a:rPr lang="hy-AM" sz="2000" b="1" dirty="0">
                <a:solidFill>
                  <a:schemeClr val="bg2"/>
                </a:solidFill>
                <a:latin typeface="GHEA Mariam" panose="02000503080000020003" pitchFamily="50" charset="0"/>
              </a:rPr>
              <a:t>1</a:t>
            </a:r>
            <a:r>
              <a:rPr lang="en-US" sz="2000" b="1" dirty="0">
                <a:solidFill>
                  <a:schemeClr val="bg2"/>
                </a:solidFill>
                <a:latin typeface="GHEA Mariam" panose="02000503080000020003" pitchFamily="50" charset="0"/>
              </a:rPr>
              <a:t>58.8</a:t>
            </a:r>
            <a:r>
              <a:rPr lang="hy-AM" sz="2000" b="1" dirty="0">
                <a:solidFill>
                  <a:schemeClr val="bg2"/>
                </a:solidFill>
                <a:latin typeface="GHEA Mariam" panose="02000503080000020003" pitchFamily="50" charset="0"/>
              </a:rPr>
              <a:t> մլն </a:t>
            </a:r>
            <a:r>
              <a:rPr lang="hy-AM" dirty="0">
                <a:solidFill>
                  <a:schemeClr val="bg2"/>
                </a:solidFill>
                <a:latin typeface="GHEA Mariam" panose="02000503080000020003" pitchFamily="50" charset="0"/>
              </a:rPr>
              <a:t>դրամ ծավալով 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1745D94-B955-2FE7-F228-C00A77AB21D1}"/>
              </a:ext>
            </a:extLst>
          </p:cNvPr>
          <p:cNvCxnSpPr>
            <a:cxnSpLocks/>
          </p:cNvCxnSpPr>
          <p:nvPr/>
        </p:nvCxnSpPr>
        <p:spPr>
          <a:xfrm flipH="1">
            <a:off x="2601109" y="4799779"/>
            <a:ext cx="1" cy="418204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21A124E-D343-64D7-EA3D-411B1732101A}"/>
              </a:ext>
            </a:extLst>
          </p:cNvPr>
          <p:cNvCxnSpPr>
            <a:cxnSpLocks/>
          </p:cNvCxnSpPr>
          <p:nvPr/>
        </p:nvCxnSpPr>
        <p:spPr>
          <a:xfrm flipH="1">
            <a:off x="2608890" y="1745359"/>
            <a:ext cx="1" cy="418204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63D86432-D8C9-9F47-9C21-A536E9260AFA}"/>
              </a:ext>
            </a:extLst>
          </p:cNvPr>
          <p:cNvSpPr/>
          <p:nvPr/>
        </p:nvSpPr>
        <p:spPr>
          <a:xfrm>
            <a:off x="5192606" y="995721"/>
            <a:ext cx="3860076" cy="745401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y-AM" sz="1700" b="1" dirty="0">
                <a:solidFill>
                  <a:schemeClr val="accent3">
                    <a:lumMod val="50000"/>
                  </a:schemeClr>
                </a:solidFill>
                <a:latin typeface="GHEA Mariam" panose="02000503080000020003" pitchFamily="50" charset="0"/>
              </a:rPr>
              <a:t>ՌԵՍՈՒՐՍՆԵՐԻ ԱՐԴՅՈՒՆԱՎԵՏ ԿԱՌԱՎԱՐՈՒՄ</a:t>
            </a: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4717609B-2F18-0B7B-FCC3-B64752885814}"/>
              </a:ext>
            </a:extLst>
          </p:cNvPr>
          <p:cNvSpPr/>
          <p:nvPr/>
        </p:nvSpPr>
        <p:spPr>
          <a:xfrm>
            <a:off x="5369239" y="2211326"/>
            <a:ext cx="3590127" cy="1666297"/>
          </a:xfrm>
          <a:prstGeom prst="wedgeRoundRectCallout">
            <a:avLst>
              <a:gd name="adj1" fmla="val -23517"/>
              <a:gd name="adj2" fmla="val -49737"/>
              <a:gd name="adj3" fmla="val 16667"/>
            </a:avLst>
          </a:prstGeom>
          <a:solidFill>
            <a:schemeClr val="accent5">
              <a:lumMod val="50000"/>
            </a:schemeClr>
          </a:solidFill>
          <a:ln>
            <a:solidFill>
              <a:srgbClr val="63601D"/>
            </a:solidFill>
          </a:ln>
          <a:scene3d>
            <a:camera prst="orthographicFront"/>
            <a:lightRig rig="threePt" dir="t"/>
          </a:scene3d>
          <a:sp3d prstMaterial="flat">
            <a:bevelT/>
            <a:bevelB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y-AM" sz="1600" dirty="0">
                <a:solidFill>
                  <a:schemeClr val="accent5">
                    <a:lumMod val="20000"/>
                    <a:lumOff val="80000"/>
                  </a:schemeClr>
                </a:solidFill>
                <a:latin typeface="GHEA Mariam" panose="02000503080000020003" pitchFamily="50" charset="0"/>
              </a:rPr>
              <a:t>Հողերի միավորման (կոնսոլիդացիայի) աջակցության ծրագրի շրջանակում կնքված </a:t>
            </a:r>
            <a:r>
              <a:rPr lang="hy-AM" sz="16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GHEA Mariam" panose="02000503080000020003" pitchFamily="50" charset="0"/>
              </a:rPr>
              <a:t>12</a:t>
            </a:r>
            <a:r>
              <a:rPr lang="hy-AM" sz="1600" dirty="0">
                <a:solidFill>
                  <a:schemeClr val="accent5">
                    <a:lumMod val="20000"/>
                    <a:lumOff val="80000"/>
                  </a:schemeClr>
                </a:solidFill>
                <a:latin typeface="GHEA Mariam" panose="02000503080000020003" pitchFamily="50" charset="0"/>
              </a:rPr>
              <a:t> պայմանագիր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65D1FF4-BD56-909E-EA9D-277BB0CB3B4C}"/>
              </a:ext>
            </a:extLst>
          </p:cNvPr>
          <p:cNvSpPr/>
          <p:nvPr/>
        </p:nvSpPr>
        <p:spPr>
          <a:xfrm>
            <a:off x="5410900" y="4555222"/>
            <a:ext cx="3506807" cy="1906397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63601D"/>
            </a:solidFill>
          </a:ln>
          <a:scene3d>
            <a:camera prst="orthographicFront"/>
            <a:lightRig rig="threePt" dir="t"/>
          </a:scene3d>
          <a:sp3d prstMaterial="flat">
            <a:bevelT/>
            <a:bevelB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y-AM" sz="1600" dirty="0">
                <a:solidFill>
                  <a:schemeClr val="bg2"/>
                </a:solidFill>
                <a:latin typeface="GHEA Mariam" panose="02000503080000020003" pitchFamily="50" charset="0"/>
              </a:rPr>
              <a:t>Տնամերձ հողամասերում այգեհիմնման և ոռոգման արդիական համակարգերի ներդրման  ծրագրի շրջանակում կնքված 87 պայմանագիր՝ 5․84 հա այգեհիմնում</a:t>
            </a:r>
          </a:p>
        </p:txBody>
      </p:sp>
    </p:spTree>
    <p:extLst>
      <p:ext uri="{BB962C8B-B14F-4D97-AF65-F5344CB8AC3E}">
        <p14:creationId xmlns:p14="http://schemas.microsoft.com/office/powerpoint/2010/main" val="3840661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7251">
              <a:srgbClr val="DCDCDC"/>
            </a:gs>
            <a:gs pos="10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  <a:gs pos="100000">
              <a:schemeClr val="bg1">
                <a:lumMod val="85000"/>
              </a:schemeClr>
            </a:gs>
            <a:gs pos="0">
              <a:schemeClr val="tx2">
                <a:lumMod val="20000"/>
                <a:lumOff val="80000"/>
              </a:schemeClr>
            </a:gs>
            <a:gs pos="63000">
              <a:schemeClr val="bg1">
                <a:lumMod val="85000"/>
              </a:schemeClr>
            </a:gs>
            <a:gs pos="88000">
              <a:schemeClr val="bg1">
                <a:lumMod val="85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4B91C3-3B90-5645-00F6-3843DA7853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22E1DB5-8AFC-8A6B-901A-D836791DEC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20" y="115139"/>
            <a:ext cx="571673" cy="57167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75F29B6-920D-E9D0-750C-90EE5CC0B5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8" y="111746"/>
            <a:ext cx="716182" cy="68825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2F26240-C44F-C895-CC51-098529D77C03}"/>
              </a:ext>
            </a:extLst>
          </p:cNvPr>
          <p:cNvSpPr/>
          <p:nvPr/>
        </p:nvSpPr>
        <p:spPr>
          <a:xfrm>
            <a:off x="704675" y="4018328"/>
            <a:ext cx="262575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C07E7F8-9BC6-CEDE-2070-8E6F72EE9535}"/>
              </a:ext>
            </a:extLst>
          </p:cNvPr>
          <p:cNvSpPr/>
          <p:nvPr/>
        </p:nvSpPr>
        <p:spPr>
          <a:xfrm>
            <a:off x="162026" y="874403"/>
            <a:ext cx="4326083" cy="688251"/>
          </a:xfrm>
          <a:prstGeom prst="round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y-AM" b="1" dirty="0">
                <a:solidFill>
                  <a:schemeClr val="accent1">
                    <a:lumMod val="50000"/>
                  </a:schemeClr>
                </a:solidFill>
                <a:latin typeface="GHEA Mariam" panose="02000503080000020003" pitchFamily="50" charset="0"/>
              </a:rPr>
              <a:t>ԳՅՈՒՂԱՏՆՏԵՍԱԿԱՆ ՏԵԽՆԻԿԱՅԻ ԼԻԶԻՆԳ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GHEA Mariam" panose="02000503080000020003" pitchFamily="50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C643868-8D29-0B36-ED12-0DCB14B844BC}"/>
              </a:ext>
            </a:extLst>
          </p:cNvPr>
          <p:cNvSpPr/>
          <p:nvPr/>
        </p:nvSpPr>
        <p:spPr>
          <a:xfrm>
            <a:off x="4848837" y="874403"/>
            <a:ext cx="4133137" cy="688251"/>
          </a:xfrm>
          <a:prstGeom prst="round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y-AM" b="1" dirty="0">
                <a:solidFill>
                  <a:schemeClr val="accent1">
                    <a:lumMod val="50000"/>
                  </a:schemeClr>
                </a:solidFill>
                <a:latin typeface="GHEA Mariam" panose="02000503080000020003" pitchFamily="50" charset="0"/>
              </a:rPr>
              <a:t>ԱԳՐՈՊԱՐԵՆԱՅԻՆ ՈԼՈՐՏԻ ՍԱՐՔԱՎՈՐՈՒՄՆԵՐԻ ԼԻԶԻՆԳ</a:t>
            </a:r>
          </a:p>
        </p:txBody>
      </p:sp>
      <p:pic>
        <p:nvPicPr>
          <p:cNvPr id="11" name="Graphic 10" descr="Open hand with plant">
            <a:extLst>
              <a:ext uri="{FF2B5EF4-FFF2-40B4-BE49-F238E27FC236}">
                <a16:creationId xmlns:a16="http://schemas.microsoft.com/office/drawing/2014/main" id="{C2BAA31E-0D04-3C42-5BDF-B25716B97A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81733" y="6186198"/>
            <a:ext cx="914400" cy="792760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A776429F-1DF7-A23D-CCC4-F7BC8B3ABF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2280691"/>
              </p:ext>
            </p:extLst>
          </p:nvPr>
        </p:nvGraphicFramePr>
        <p:xfrm>
          <a:off x="375467" y="1797425"/>
          <a:ext cx="3779518" cy="2084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6C60117-501E-4E80-9876-3FFEE0A2F0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1592901"/>
              </p:ext>
            </p:extLst>
          </p:nvPr>
        </p:nvGraphicFramePr>
        <p:xfrm>
          <a:off x="4962406" y="1830976"/>
          <a:ext cx="3779519" cy="2017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881D672B-69C1-F764-2502-89F9309646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0214497"/>
              </p:ext>
            </p:extLst>
          </p:nvPr>
        </p:nvGraphicFramePr>
        <p:xfrm>
          <a:off x="329208" y="4032455"/>
          <a:ext cx="3973746" cy="2295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593ED2C1-E646-87BF-5977-2432A255A6ED}"/>
              </a:ext>
            </a:extLst>
          </p:cNvPr>
          <p:cNvSpPr txBox="1"/>
          <p:nvPr/>
        </p:nvSpPr>
        <p:spPr>
          <a:xfrm>
            <a:off x="792039" y="6300012"/>
            <a:ext cx="35109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500"/>
              </a:spcBef>
              <a:spcAft>
                <a:spcPts val="800"/>
              </a:spcAft>
            </a:pPr>
            <a:r>
              <a:rPr lang="hy-AM" sz="1000" b="1" i="1" dirty="0">
                <a:solidFill>
                  <a:schemeClr val="accent5">
                    <a:lumMod val="50000"/>
                  </a:schemeClr>
                </a:solidFill>
                <a:latin typeface="GHEA Mariam" panose="02000503080000020003" pitchFamily="50" charset="0"/>
                <a:cs typeface="Arial" panose="020B0604020202020204" pitchFamily="34" charset="0"/>
              </a:rPr>
              <a:t>2024թ․ ձեռք բերված տեխնիկայի քանակ, ըստ մարզերի, հատ </a:t>
            </a:r>
            <a:endParaRPr lang="en-US" sz="1000" b="1" i="1" dirty="0">
              <a:solidFill>
                <a:schemeClr val="accent5">
                  <a:lumMod val="50000"/>
                </a:schemeClr>
              </a:solidFill>
              <a:latin typeface="GHEA Mariam" panose="02000503080000020003" pitchFamily="50" charset="0"/>
              <a:cs typeface="Arial" panose="020B0604020202020204" pitchFamily="34" charset="0"/>
            </a:endParaRPr>
          </a:p>
        </p:txBody>
      </p:sp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881D672B-69C1-F764-2502-89F9309646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3987360"/>
              </p:ext>
            </p:extLst>
          </p:nvPr>
        </p:nvGraphicFramePr>
        <p:xfrm>
          <a:off x="5008228" y="4032455"/>
          <a:ext cx="3973746" cy="2336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571149FC-14F5-3B40-C1F8-CEA008A7B59E}"/>
              </a:ext>
            </a:extLst>
          </p:cNvPr>
          <p:cNvSpPr txBox="1"/>
          <p:nvPr/>
        </p:nvSpPr>
        <p:spPr>
          <a:xfrm>
            <a:off x="5276114" y="6369262"/>
            <a:ext cx="315210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500"/>
              </a:spcBef>
              <a:spcAft>
                <a:spcPts val="800"/>
              </a:spcAft>
            </a:pPr>
            <a:r>
              <a:rPr lang="hy-AM" sz="1050" b="1" i="1" dirty="0">
                <a:solidFill>
                  <a:schemeClr val="accent5">
                    <a:lumMod val="50000"/>
                  </a:schemeClr>
                </a:solidFill>
                <a:latin typeface="GHEA Mariam" panose="02000503080000020003" pitchFamily="50" charset="0"/>
                <a:cs typeface="Arial" panose="020B0604020202020204" pitchFamily="34" charset="0"/>
              </a:rPr>
              <a:t>2024թ․ շահառուների թիվ, ըստ մարզերի</a:t>
            </a:r>
            <a:endParaRPr lang="en-US" sz="1050" b="1" i="1" dirty="0">
              <a:solidFill>
                <a:schemeClr val="accent5">
                  <a:lumMod val="50000"/>
                </a:schemeClr>
              </a:solidFill>
              <a:latin typeface="GHEA Mariam" panose="02000503080000020003" pitchFamily="5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415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7251">
              <a:srgbClr val="DCDCDC"/>
            </a:gs>
            <a:gs pos="10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  <a:gs pos="100000">
              <a:schemeClr val="bg1">
                <a:lumMod val="85000"/>
              </a:schemeClr>
            </a:gs>
            <a:gs pos="0">
              <a:schemeClr val="tx2">
                <a:lumMod val="20000"/>
                <a:lumOff val="80000"/>
              </a:schemeClr>
            </a:gs>
            <a:gs pos="63000">
              <a:schemeClr val="bg1">
                <a:lumMod val="85000"/>
              </a:schemeClr>
            </a:gs>
            <a:gs pos="88000">
              <a:schemeClr val="bg1">
                <a:lumMod val="85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BAE0F8-A561-0CFB-2577-782595335E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2A95E84-86DC-5A8A-D73A-8E170618F0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20" y="115139"/>
            <a:ext cx="571673" cy="57167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1093C7C-F1DA-4A82-3574-2926E6D885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8" y="111746"/>
            <a:ext cx="716182" cy="68825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67F5148-EB00-2D35-B169-24A2DFEEC1F1}"/>
              </a:ext>
            </a:extLst>
          </p:cNvPr>
          <p:cNvSpPr/>
          <p:nvPr/>
        </p:nvSpPr>
        <p:spPr>
          <a:xfrm>
            <a:off x="704675" y="4018328"/>
            <a:ext cx="262575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0" descr="Open hand with plant">
            <a:extLst>
              <a:ext uri="{FF2B5EF4-FFF2-40B4-BE49-F238E27FC236}">
                <a16:creationId xmlns:a16="http://schemas.microsoft.com/office/drawing/2014/main" id="{89DEA953-E063-77C2-CB24-1FBFD1AB9C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1508" y="6338043"/>
            <a:ext cx="716183" cy="586168"/>
          </a:xfrm>
          <a:prstGeom prst="rect">
            <a:avLst/>
          </a:prstGeom>
        </p:spPr>
      </p:pic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403E7526-A183-DCEB-7B0C-C77889EF5A2D}"/>
              </a:ext>
            </a:extLst>
          </p:cNvPr>
          <p:cNvSpPr/>
          <p:nvPr/>
        </p:nvSpPr>
        <p:spPr>
          <a:xfrm>
            <a:off x="836241" y="809530"/>
            <a:ext cx="7696420" cy="688251"/>
          </a:xfrm>
          <a:prstGeom prst="round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y-AM" sz="1700" b="1" dirty="0">
                <a:solidFill>
                  <a:schemeClr val="accent1">
                    <a:lumMod val="50000"/>
                  </a:schemeClr>
                </a:solidFill>
                <a:latin typeface="GHEA Mariam" panose="02000503080000020003" pitchFamily="50" charset="0"/>
              </a:rPr>
              <a:t>ԳՅՈՒՂԱՏՆՏԵՍԱԿԱՆ ՀՈՒՄՔԻ ՄԹԵՐՈՒՄՆԵՐԻ ՍՈՒԲՍԻԴԱՎՈՐՈՒՄ</a:t>
            </a:r>
          </a:p>
        </p:txBody>
      </p:sp>
      <p:graphicFrame>
        <p:nvGraphicFramePr>
          <p:cNvPr id="33" name="Chart 32">
            <a:extLst>
              <a:ext uri="{FF2B5EF4-FFF2-40B4-BE49-F238E27FC236}">
                <a16:creationId xmlns:a16="http://schemas.microsoft.com/office/drawing/2014/main" id="{31E56116-D3CC-6C6D-3FBD-BC09668BB8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437234"/>
              </p:ext>
            </p:extLst>
          </p:nvPr>
        </p:nvGraphicFramePr>
        <p:xfrm>
          <a:off x="429745" y="1835510"/>
          <a:ext cx="4790113" cy="2441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4" name="TextBox 33">
            <a:extLst>
              <a:ext uri="{FF2B5EF4-FFF2-40B4-BE49-F238E27FC236}">
                <a16:creationId xmlns:a16="http://schemas.microsoft.com/office/drawing/2014/main" id="{7158C7A3-C52C-3E81-92A3-50A68D8C551D}"/>
              </a:ext>
            </a:extLst>
          </p:cNvPr>
          <p:cNvSpPr txBox="1"/>
          <p:nvPr/>
        </p:nvSpPr>
        <p:spPr>
          <a:xfrm>
            <a:off x="449409" y="4343458"/>
            <a:ext cx="460290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500"/>
              </a:spcBef>
              <a:spcAft>
                <a:spcPts val="800"/>
              </a:spcAft>
            </a:pPr>
            <a:r>
              <a:rPr lang="hy-AM" sz="1050" b="1" i="1" dirty="0">
                <a:solidFill>
                  <a:schemeClr val="accent5">
                    <a:lumMod val="50000"/>
                  </a:schemeClr>
                </a:solidFill>
                <a:latin typeface="GHEA Mariam" panose="02000503080000020003" pitchFamily="50" charset="0"/>
                <a:cs typeface="Arial" panose="020B0604020202020204" pitchFamily="34" charset="0"/>
              </a:rPr>
              <a:t>2024թ․ կնքված պայմանագրերի քանակ, ըստ մարզերի, հատ </a:t>
            </a:r>
            <a:endParaRPr lang="en-US" sz="1050" b="1" i="1" dirty="0">
              <a:solidFill>
                <a:schemeClr val="accent5">
                  <a:lumMod val="50000"/>
                </a:schemeClr>
              </a:solidFill>
              <a:latin typeface="GHEA Mariam" panose="02000503080000020003" pitchFamily="50" charset="0"/>
              <a:cs typeface="Arial" panose="020B060402020202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D3E6A91-67F8-C5AE-9E94-A705AFA75938}"/>
              </a:ext>
            </a:extLst>
          </p:cNvPr>
          <p:cNvSpPr/>
          <p:nvPr/>
        </p:nvSpPr>
        <p:spPr>
          <a:xfrm>
            <a:off x="2483141" y="4946165"/>
            <a:ext cx="4395831" cy="1829292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63601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defRPr/>
            </a:pPr>
            <a:r>
              <a:rPr lang="hy-AM" sz="15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HEA Mariam" panose="02000503080000020003" pitchFamily="50" charset="0"/>
              </a:rPr>
              <a:t>Կոնյակի սպիրտի արտահանման ծրագրի շրջանակում 3 շահառուի տրամադրվել է 751.5 մլն դրամ ծավալով աջակցություն, որի արդյունքում արտահանվել է շուրջ 7.5 մլն բացարձակ լիտր կոնյակի սպիրտ</a:t>
            </a:r>
            <a:endParaRPr lang="en-US" sz="15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HEA Mariam" panose="02000503080000020003" pitchFamily="50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DCB7075-EAAA-E359-66FA-028355813F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5702126"/>
              </p:ext>
            </p:extLst>
          </p:nvPr>
        </p:nvGraphicFramePr>
        <p:xfrm>
          <a:off x="5561900" y="1620309"/>
          <a:ext cx="3152355" cy="2943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37404066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3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4084</TotalTime>
  <Words>514</Words>
  <Application>Microsoft Office PowerPoint</Application>
  <PresentationFormat>On-screen Show (4:3)</PresentationFormat>
  <Paragraphs>86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Arial</vt:lpstr>
      <vt:lpstr>Calibri</vt:lpstr>
      <vt:lpstr>Calibri Light</vt:lpstr>
      <vt:lpstr>Calisto MT</vt:lpstr>
      <vt:lpstr>Corbel</vt:lpstr>
      <vt:lpstr>GHEA Grapalat</vt:lpstr>
      <vt:lpstr>GHEA Mariam</vt:lpstr>
      <vt:lpstr>Inter ExtraBold</vt:lpstr>
      <vt:lpstr>Microsoft Sans Serif</vt:lpstr>
      <vt:lpstr>Wingdings 2</vt:lpstr>
      <vt:lpstr>Office Theme</vt:lpstr>
      <vt:lpstr>Slate</vt:lpstr>
      <vt:lpstr>Parallax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Sona Grigoryan</dc:creator>
  <cp:lastModifiedBy>Ira K. Panosyan</cp:lastModifiedBy>
  <cp:revision>644</cp:revision>
  <cp:lastPrinted>2025-02-17T14:20:37Z</cp:lastPrinted>
  <dcterms:created xsi:type="dcterms:W3CDTF">2020-10-20T10:49:30Z</dcterms:created>
  <dcterms:modified xsi:type="dcterms:W3CDTF">2025-03-11T07:06:56Z</dcterms:modified>
</cp:coreProperties>
</file>