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86" r:id="rId2"/>
    <p:sldId id="257" r:id="rId3"/>
    <p:sldId id="284" r:id="rId4"/>
    <p:sldId id="289" r:id="rId5"/>
    <p:sldId id="288" r:id="rId6"/>
    <p:sldId id="258" r:id="rId7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9"/>
      <p:bold r:id="rId10"/>
      <p:italic r:id="rId11"/>
      <p:boldItalic r:id="rId12"/>
    </p:embeddedFont>
    <p:embeddedFont>
      <p:font typeface="GHEA Grapalat" panose="02000506050000020003" pitchFamily="50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ie Sargsyan" initials="TS" lastIdx="16" clrIdx="0">
    <p:extLst>
      <p:ext uri="{19B8F6BF-5375-455C-9EA6-DF929625EA0E}">
        <p15:presenceInfo xmlns:p15="http://schemas.microsoft.com/office/powerpoint/2012/main" userId="fa74d12546ea2a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2A9D8F"/>
    <a:srgbClr val="1D353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86550" autoAdjust="0"/>
  </p:normalViewPr>
  <p:slideViewPr>
    <p:cSldViewPr snapToGrid="0">
      <p:cViewPr varScale="1">
        <p:scale>
          <a:sx n="129" d="100"/>
          <a:sy n="129" d="100"/>
        </p:scale>
        <p:origin x="7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\Desktop\&#1335;&#1391;&#1400;&#1398;&#1400;&#1396;&#1387;&#1391;&#1377;&#1397;&#1387;%20&#1398;&#1377;&#1389;&#1377;&#1408;&#1377;&#1408;&#1400;&#1410;&#1385;&#1397;&#1400;&#1410;&#1398;\&#1377;&#1408;&#1380;&#1387;&#1377;&#1391;&#1377;&#1398;&#1377;&#1409;&#1400;&#1410;&#1396;\355-&#1402;&#1400;&#1408;&#1407;&#1414;&#1381;&#1388;&#1387;%20&#1406;&#1381;&#1408;&#1388;&#1400;&#1410;&#1390;&#1400;&#1410;&#1385;&#1397;&#1400;&#1410;&#139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\Desktop\&#1335;&#1391;&#1400;&#1398;&#1400;&#1396;&#1387;&#1391;&#1377;&#1397;&#1387;%20&#1398;&#1377;&#1389;&#1377;&#1408;&#1377;&#1408;&#1400;&#1410;&#1385;&#1397;&#1400;&#1410;&#1398;\&#1377;&#1408;&#1380;&#1387;&#1377;&#1391;&#1377;&#1398;&#1377;&#1409;&#1400;&#1410;&#1396;\&#1354;&#1400;&#1408;&#1407;&#1414;&#1381;&#1388;-2024-06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Sheet1!$H$35</c:f>
              <c:strCache>
                <c:ptCount val="1"/>
                <c:pt idx="0">
                  <c:v>Տոկոսադրույք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CA-46D2-8C1D-CDEAABA687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9․1%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CA-46D2-8C1D-CDEAABA687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FFA368-A1A3-4ED1-98FA-7B1C8666862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10334645669288E-2"/>
                      <c:h val="4.80027941225141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CA-46D2-8C1D-CDEAABA687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8․3%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ECA-46D2-8C1D-CDEAABA68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Sheet1!$G$36:$G$39</c:f>
              <c:strCache>
                <c:ptCount val="4"/>
                <c:pt idx="0">
                  <c:v>Դրամով լիզինգ</c:v>
                </c:pt>
                <c:pt idx="1">
                  <c:v>Արտարժույթով լիզինգ</c:v>
                </c:pt>
                <c:pt idx="2">
                  <c:v>Դրամով վարկ</c:v>
                </c:pt>
                <c:pt idx="3">
                  <c:v>Արտարժույթով վարկ</c:v>
                </c:pt>
              </c:strCache>
            </c:strRef>
          </c:cat>
          <c:val>
            <c:numRef>
              <c:f>Sheet1!$H$36:$H$39</c:f>
              <c:numCache>
                <c:formatCode>General</c:formatCode>
                <c:ptCount val="4"/>
                <c:pt idx="0">
                  <c:v>14.1</c:v>
                </c:pt>
                <c:pt idx="1">
                  <c:v>9.1999999999999993</c:v>
                </c:pt>
                <c:pt idx="2">
                  <c:v>12.8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A-46D2-8C1D-CDEAABA68788}"/>
            </c:ext>
          </c:extLst>
        </c:ser>
        <c:ser>
          <c:idx val="1"/>
          <c:order val="1"/>
          <c:tx>
            <c:strRef>
              <c:f>Sheet1!$I$35</c:f>
              <c:strCache>
                <c:ptCount val="1"/>
                <c:pt idx="0">
                  <c:v>Տնտեսավարողի կողմից վճարվող մաս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CA-46D2-8C1D-CDEAABA687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1․2%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89239843578586E-2"/>
                      <c:h val="7.89907928777433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2ECA-46D2-8C1D-CDEAABA687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84E617-E29F-4F80-A76B-7EE2851201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ECA-46D2-8C1D-CDEAABA687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2․5%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ECA-46D2-8C1D-CDEAABA68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Sheet1!$G$36:$G$39</c:f>
              <c:strCache>
                <c:ptCount val="4"/>
                <c:pt idx="0">
                  <c:v>Դրամով լիզինգ</c:v>
                </c:pt>
                <c:pt idx="1">
                  <c:v>Արտարժույթով լիզինգ</c:v>
                </c:pt>
                <c:pt idx="2">
                  <c:v>Դրամով վարկ</c:v>
                </c:pt>
                <c:pt idx="3">
                  <c:v>Արտարժույթով վարկ</c:v>
                </c:pt>
              </c:strCache>
            </c:strRef>
          </c:cat>
          <c:val>
            <c:numRef>
              <c:f>Sheet1!$I$36:$I$39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1.1999999999999993</c:v>
                </c:pt>
                <c:pt idx="2">
                  <c:v>4.8000000000000007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A-46D2-8C1D-CDEAABA687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5470879"/>
        <c:axId val="1695480447"/>
      </c:barChart>
      <c:catAx>
        <c:axId val="1695470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5480447"/>
        <c:crosses val="autoZero"/>
        <c:auto val="1"/>
        <c:lblAlgn val="ctr"/>
        <c:lblOffset val="100"/>
        <c:noMultiLvlLbl val="0"/>
      </c:catAx>
      <c:valAx>
        <c:axId val="169548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69547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HEA Grapalat" panose="0200050605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HEA Grapalat" panose="02000506050000020003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34273840769901"/>
          <c:y val="3.4211426616489911E-2"/>
          <c:w val="0.72578915135608046"/>
          <c:h val="0.819280404150333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267E-3"/>
                  <c:y val="1.55506484620408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1.9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37-4F15-8EB0-F27653CD76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4.7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830-4173-97D2-21E010DC26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3.4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3E5-4F9E-A2DA-EC49ACEF8B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4,0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830-4173-97D2-21E010DC26E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63,7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830-4173-97D2-21E010DC26E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2,0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30-4173-97D2-21E010DC26E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11․1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30-4173-97D2-21E010DC26E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1.6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37-4F15-8EB0-F27653CD764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3.5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30-4173-97D2-21E010DC26E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1.1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830-4173-97D2-21E010DC26E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900" b="0" i="0" u="none" strike="noStrike" baseline="0" dirty="0">
                        <a:effectLst/>
                      </a:rPr>
                      <a:t>2.0</a:t>
                    </a:r>
                    <a:r>
                      <a:rPr lang="en-US" sz="900" b="1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84D-4527-94F6-FA8142C2F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Sheet6!$B$102:$B$112</c:f>
              <c:strCache>
                <c:ptCount val="11"/>
                <c:pt idx="0">
                  <c:v>Արագածոտն</c:v>
                </c:pt>
                <c:pt idx="1">
                  <c:v>Արարատ</c:v>
                </c:pt>
                <c:pt idx="2">
                  <c:v>Արմավիր</c:v>
                </c:pt>
                <c:pt idx="3">
                  <c:v>Գեղարքունիք</c:v>
                </c:pt>
                <c:pt idx="4">
                  <c:v>Երևան</c:v>
                </c:pt>
                <c:pt idx="5">
                  <c:v>Լոռի</c:v>
                </c:pt>
                <c:pt idx="6">
                  <c:v>Կոտայք</c:v>
                </c:pt>
                <c:pt idx="7">
                  <c:v>Շիրակ</c:v>
                </c:pt>
                <c:pt idx="8">
                  <c:v>Սյունիք</c:v>
                </c:pt>
                <c:pt idx="9">
                  <c:v>Վայոց Ձոր</c:v>
                </c:pt>
                <c:pt idx="10">
                  <c:v>Տավուշ</c:v>
                </c:pt>
              </c:strCache>
            </c:strRef>
          </c:cat>
          <c:val>
            <c:numRef>
              <c:f>Sheet6!$C$102:$C$112</c:f>
              <c:numCache>
                <c:formatCode>#,##0.00</c:formatCode>
                <c:ptCount val="11"/>
                <c:pt idx="0">
                  <c:v>1.5</c:v>
                </c:pt>
                <c:pt idx="1">
                  <c:v>4.2</c:v>
                </c:pt>
                <c:pt idx="2" formatCode="#,##0.0">
                  <c:v>3.7258835489865647</c:v>
                </c:pt>
                <c:pt idx="3" formatCode="#,##0.0">
                  <c:v>4.4263801737289308</c:v>
                </c:pt>
                <c:pt idx="4" formatCode="#,##0.0">
                  <c:v>64.400000000000006</c:v>
                </c:pt>
                <c:pt idx="5" formatCode="#,##0.0">
                  <c:v>1.4</c:v>
                </c:pt>
                <c:pt idx="6" formatCode="#,##0.0">
                  <c:v>12.1</c:v>
                </c:pt>
                <c:pt idx="7" formatCode="#,##0.0">
                  <c:v>1.6</c:v>
                </c:pt>
                <c:pt idx="8" formatCode="#,##0.0">
                  <c:v>3.4</c:v>
                </c:pt>
                <c:pt idx="9" formatCode="#,##0.0">
                  <c:v>1.2</c:v>
                </c:pt>
                <c:pt idx="10" formatCode="#,##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5-4F9E-A2DA-EC49ACEF8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8616768"/>
        <c:axId val="1118613024"/>
      </c:barChart>
      <c:catAx>
        <c:axId val="111861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118613024"/>
        <c:crosses val="autoZero"/>
        <c:auto val="1"/>
        <c:lblAlgn val="ctr"/>
        <c:lblOffset val="100"/>
        <c:noMultiLvlLbl val="0"/>
      </c:catAx>
      <c:valAx>
        <c:axId val="11186130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r>
                  <a:rPr lang="hy-AM"/>
                  <a:t>Բաշխվածք </a:t>
                </a:r>
                <a:r>
                  <a:rPr lang="en-US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HEA Grapalat" panose="02000506050000020003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11861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GHEA Grapalat" panose="02000506050000020003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3870889c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3870889c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3870889c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3870889c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2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9a66d64bf8_3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9a66d64bf8_3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04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4d16935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4d16935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11475" y="307021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5" Type="http://schemas.openxmlformats.org/officeDocument/2006/relationships/image" Target="../media/image14.png"/><Relationship Id="rId1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0;p16">
            <a:extLst>
              <a:ext uri="{FF2B5EF4-FFF2-40B4-BE49-F238E27FC236}">
                <a16:creationId xmlns:a16="http://schemas.microsoft.com/office/drawing/2014/main" id="{07654A8A-C4CA-4F5C-ACCF-486EECF12B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833" y="135770"/>
            <a:ext cx="8276172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Արտադրողականության խթանման</a:t>
            </a:r>
            <a:br>
              <a:rPr lang="en-US" sz="16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r>
              <a:rPr lang="hy-AM" sz="16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նպատակային ծրագրի պայմաններ</a:t>
            </a:r>
            <a:endParaRPr sz="1600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15F4570-AD2C-4855-B2CD-2829A49183D2}"/>
              </a:ext>
            </a:extLst>
          </p:cNvPr>
          <p:cNvSpPr/>
          <p:nvPr/>
        </p:nvSpPr>
        <p:spPr>
          <a:xfrm>
            <a:off x="493638" y="1331323"/>
            <a:ext cx="3921371" cy="5555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GHEA Grapalat" panose="02000506050000020003" pitchFamily="50" charset="0"/>
              </a:rPr>
              <a:t>	</a:t>
            </a:r>
            <a:r>
              <a:rPr lang="hy-AM" sz="1200" b="1" dirty="0">
                <a:latin typeface="GHEA Grapalat" panose="02000506050000020003" pitchFamily="50" charset="0"/>
              </a:rPr>
              <a:t>Նոր/չօգտագործված մեքենա-	սարքավորման ձեռք բերում</a:t>
            </a:r>
            <a:endParaRPr lang="en-US" sz="1200" b="1" dirty="0">
              <a:latin typeface="GHEA Grapalat" panose="02000506050000020003" pitchFamily="50" charset="0"/>
            </a:endParaRPr>
          </a:p>
        </p:txBody>
      </p:sp>
      <p:pic>
        <p:nvPicPr>
          <p:cNvPr id="2050" name="Picture 2" descr="Gear - Free industry icons">
            <a:extLst>
              <a:ext uri="{FF2B5EF4-FFF2-40B4-BE49-F238E27FC236}">
                <a16:creationId xmlns:a16="http://schemas.microsoft.com/office/drawing/2014/main" id="{0184BAD3-AD0C-4096-862C-52182F43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3" y="1330592"/>
            <a:ext cx="555576" cy="5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26C9467-75D2-4587-86C4-FA70BA11ABEA}"/>
              </a:ext>
            </a:extLst>
          </p:cNvPr>
          <p:cNvSpPr/>
          <p:nvPr/>
        </p:nvSpPr>
        <p:spPr>
          <a:xfrm>
            <a:off x="4639736" y="1334409"/>
            <a:ext cx="3921371" cy="511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GHEA Grapalat" panose="02000506050000020003" pitchFamily="50" charset="0"/>
              </a:rPr>
              <a:t>	</a:t>
            </a:r>
            <a:r>
              <a:rPr lang="hy-AM" sz="1200" b="1" dirty="0">
                <a:latin typeface="GHEA Grapalat" panose="02000506050000020003" pitchFamily="50" charset="0"/>
              </a:rPr>
              <a:t>Կապալառուի կողմից 	կապիտալ 	շինարարության իրականացում</a:t>
            </a:r>
            <a:endParaRPr lang="en-US" sz="1200" b="1" dirty="0">
              <a:latin typeface="GHEA Grapalat" panose="02000506050000020003" pitchFamily="50" charset="0"/>
            </a:endParaRPr>
          </a:p>
        </p:txBody>
      </p:sp>
      <p:pic>
        <p:nvPicPr>
          <p:cNvPr id="2052" name="Picture 4" descr="Building-Construction Icons - Free SVG &amp; PNG Building-Construction Images -  Noun Project">
            <a:extLst>
              <a:ext uri="{FF2B5EF4-FFF2-40B4-BE49-F238E27FC236}">
                <a16:creationId xmlns:a16="http://schemas.microsoft.com/office/drawing/2014/main" id="{D1566F5E-6F50-4717-B295-A6C05946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91" y="1334251"/>
            <a:ext cx="511535" cy="5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2E50E122-0D88-4DB8-8124-FE02A472CBD4}"/>
              </a:ext>
            </a:extLst>
          </p:cNvPr>
          <p:cNvSpPr/>
          <p:nvPr/>
        </p:nvSpPr>
        <p:spPr>
          <a:xfrm>
            <a:off x="493638" y="2003618"/>
            <a:ext cx="3921371" cy="5555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GHEA Grapalat" panose="02000506050000020003" pitchFamily="50" charset="0"/>
              </a:rPr>
              <a:t>	</a:t>
            </a:r>
            <a:r>
              <a:rPr lang="hy-AM" sz="1200" b="1" dirty="0">
                <a:latin typeface="GHEA Grapalat" panose="02000506050000020003" pitchFamily="50" charset="0"/>
              </a:rPr>
              <a:t>Թվային հարթակների և 	ծրագրերի 	ձեռքբերում</a:t>
            </a:r>
            <a:endParaRPr lang="en-US" sz="1200" b="1" dirty="0">
              <a:latin typeface="GHEA Grapalat" panose="02000506050000020003" pitchFamily="50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7CA87F16-6C47-4A75-8DCA-25A72F7B9009}"/>
              </a:ext>
            </a:extLst>
          </p:cNvPr>
          <p:cNvSpPr/>
          <p:nvPr/>
        </p:nvSpPr>
        <p:spPr>
          <a:xfrm>
            <a:off x="4639736" y="1998934"/>
            <a:ext cx="3921371" cy="5555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GHEA Grapalat" panose="02000506050000020003" pitchFamily="50" charset="0"/>
              </a:rPr>
              <a:t>	</a:t>
            </a:r>
            <a:r>
              <a:rPr lang="hy-AM" sz="1200" b="1" dirty="0">
                <a:latin typeface="GHEA Grapalat" panose="02000506050000020003" pitchFamily="50" charset="0"/>
              </a:rPr>
              <a:t>Արտադրողականության աճի 	խորհրդատվություն</a:t>
            </a:r>
            <a:endParaRPr lang="en-US" sz="1200" b="1" dirty="0">
              <a:latin typeface="GHEA Grapalat" panose="02000506050000020003" pitchFamily="50" charset="0"/>
            </a:endParaRPr>
          </a:p>
        </p:txBody>
      </p:sp>
      <p:pic>
        <p:nvPicPr>
          <p:cNvPr id="2054" name="Picture 6" descr="Digitalization Icons - Free SVG &amp; PNG Digitalization Images - Noun Project">
            <a:extLst>
              <a:ext uri="{FF2B5EF4-FFF2-40B4-BE49-F238E27FC236}">
                <a16:creationId xmlns:a16="http://schemas.microsoft.com/office/drawing/2014/main" id="{56D7F65E-15EA-473E-B538-AF23CD3A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3" y="2039610"/>
            <a:ext cx="483591" cy="4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ductivity - Free business and finance icons">
            <a:extLst>
              <a:ext uri="{FF2B5EF4-FFF2-40B4-BE49-F238E27FC236}">
                <a16:creationId xmlns:a16="http://schemas.microsoft.com/office/drawing/2014/main" id="{F68295D8-15AC-4560-9937-DD2C73A8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93" y="2020954"/>
            <a:ext cx="511534" cy="5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0CFB9060-84D7-445D-BC41-FA344E19447B}"/>
              </a:ext>
            </a:extLst>
          </p:cNvPr>
          <p:cNvSpPr/>
          <p:nvPr/>
        </p:nvSpPr>
        <p:spPr>
          <a:xfrm>
            <a:off x="324302" y="3014688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1CD8BE-A206-4AE0-A234-D8243C135D1E}"/>
              </a:ext>
            </a:extLst>
          </p:cNvPr>
          <p:cNvSpPr txBox="1"/>
          <p:nvPr/>
        </p:nvSpPr>
        <p:spPr>
          <a:xfrm>
            <a:off x="1379740" y="307361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Վարկի/լիզինգի </a:t>
            </a:r>
          </a:p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առավելագույն չափ</a:t>
            </a:r>
            <a:endParaRPr lang="en-US" sz="1200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498F2D-CA78-41C5-9843-2101223117CB}"/>
              </a:ext>
            </a:extLst>
          </p:cNvPr>
          <p:cNvCxnSpPr/>
          <p:nvPr/>
        </p:nvCxnSpPr>
        <p:spPr>
          <a:xfrm>
            <a:off x="1488050" y="3532439"/>
            <a:ext cx="12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6" descr="Izhuan Amount Svg Png Icon Free Download (#268661) - OnlineWebFonts.COM">
            <a:extLst>
              <a:ext uri="{FF2B5EF4-FFF2-40B4-BE49-F238E27FC236}">
                <a16:creationId xmlns:a16="http://schemas.microsoft.com/office/drawing/2014/main" id="{42AF7B3E-124B-4BB3-9FBF-E448B3E6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9" y="3073610"/>
            <a:ext cx="675575" cy="8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77DCD4C-AEA9-4CC0-B60F-1651A8659B57}"/>
              </a:ext>
            </a:extLst>
          </p:cNvPr>
          <p:cNvSpPr txBox="1"/>
          <p:nvPr/>
        </p:nvSpPr>
        <p:spPr>
          <a:xfrm>
            <a:off x="1386889" y="3595618"/>
            <a:ext cx="2015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000" dirty="0">
                <a:latin typeface="GHEA Grapalat" panose="02000506050000020003" pitchFamily="50" charset="0"/>
              </a:rPr>
              <a:t>Մինչև </a:t>
            </a:r>
            <a:r>
              <a:rPr lang="en-US" sz="1000" dirty="0">
                <a:latin typeface="GHEA Grapalat" panose="02000506050000020003" pitchFamily="50" charset="0"/>
              </a:rPr>
              <a:t>10 </a:t>
            </a:r>
            <a:r>
              <a:rPr lang="hy-AM" sz="1000" dirty="0">
                <a:latin typeface="GHEA Grapalat" panose="02000506050000020003" pitchFamily="50" charset="0"/>
              </a:rPr>
              <a:t>մլրդ դրամ</a:t>
            </a:r>
            <a:endParaRPr lang="en-US" sz="1000" dirty="0">
              <a:latin typeface="GHEA Grapalat" panose="02000506050000020003" pitchFamily="50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236ED7-31F5-4C32-B77D-888A7DAF19CB}"/>
              </a:ext>
            </a:extLst>
          </p:cNvPr>
          <p:cNvSpPr/>
          <p:nvPr/>
        </p:nvSpPr>
        <p:spPr>
          <a:xfrm>
            <a:off x="3087490" y="3843260"/>
            <a:ext cx="998831" cy="985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3E1E-09FF-4B88-8E03-B9293D8047A4}"/>
              </a:ext>
            </a:extLst>
          </p:cNvPr>
          <p:cNvSpPr txBox="1"/>
          <p:nvPr/>
        </p:nvSpPr>
        <p:spPr>
          <a:xfrm>
            <a:off x="4142928" y="3902182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Սուբսիդավորվող </a:t>
            </a:r>
          </a:p>
          <a:p>
            <a:r>
              <a:rPr lang="hy-AM" sz="12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տոկոսադրույք</a:t>
            </a:r>
            <a:endParaRPr lang="en-US" sz="12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068DF-D0D4-4B77-864E-21C8D20CDCC4}"/>
              </a:ext>
            </a:extLst>
          </p:cNvPr>
          <p:cNvCxnSpPr/>
          <p:nvPr/>
        </p:nvCxnSpPr>
        <p:spPr>
          <a:xfrm>
            <a:off x="4251238" y="4361011"/>
            <a:ext cx="12138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FA4235F-5F5D-4477-A849-C0F4517C07E7}"/>
              </a:ext>
            </a:extLst>
          </p:cNvPr>
          <p:cNvSpPr txBox="1"/>
          <p:nvPr/>
        </p:nvSpPr>
        <p:spPr>
          <a:xfrm>
            <a:off x="4150077" y="4424190"/>
            <a:ext cx="2015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HEA Grapalat" panose="02000506050000020003" pitchFamily="50" charset="0"/>
              </a:rPr>
              <a:t>6-10%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BA9EE68-42C4-4B33-A5BE-FC7D53C99AED}"/>
              </a:ext>
            </a:extLst>
          </p:cNvPr>
          <p:cNvSpPr/>
          <p:nvPr/>
        </p:nvSpPr>
        <p:spPr>
          <a:xfrm>
            <a:off x="5925678" y="3014688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DB479B-9163-4CFC-B724-04F07DBC955E}"/>
              </a:ext>
            </a:extLst>
          </p:cNvPr>
          <p:cNvSpPr txBox="1"/>
          <p:nvPr/>
        </p:nvSpPr>
        <p:spPr>
          <a:xfrm>
            <a:off x="6981116" y="3073610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Սուբսիդավորման </a:t>
            </a:r>
          </a:p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առավելագույն ժամկետ</a:t>
            </a:r>
            <a:endParaRPr lang="en-US" sz="1200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420BF77-3883-4D3A-908B-D4B47FF1652D}"/>
              </a:ext>
            </a:extLst>
          </p:cNvPr>
          <p:cNvCxnSpPr/>
          <p:nvPr/>
        </p:nvCxnSpPr>
        <p:spPr>
          <a:xfrm>
            <a:off x="7089426" y="3532439"/>
            <a:ext cx="12138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F4CF0AF-729A-4D63-B89A-027CD41E69C2}"/>
              </a:ext>
            </a:extLst>
          </p:cNvPr>
          <p:cNvSpPr txBox="1"/>
          <p:nvPr/>
        </p:nvSpPr>
        <p:spPr>
          <a:xfrm>
            <a:off x="6988265" y="3595618"/>
            <a:ext cx="2015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000" dirty="0">
                <a:latin typeface="GHEA Grapalat" panose="02000506050000020003" pitchFamily="50" charset="0"/>
              </a:rPr>
              <a:t>Մինչև </a:t>
            </a:r>
            <a:r>
              <a:rPr lang="en-US" sz="1000" dirty="0">
                <a:latin typeface="GHEA Grapalat" panose="02000506050000020003" pitchFamily="50" charset="0"/>
              </a:rPr>
              <a:t>42 </a:t>
            </a:r>
            <a:r>
              <a:rPr lang="hy-AM" sz="1000" dirty="0">
                <a:latin typeface="GHEA Grapalat" panose="02000506050000020003" pitchFamily="50" charset="0"/>
              </a:rPr>
              <a:t>ամիս</a:t>
            </a:r>
            <a:endParaRPr lang="en-US" sz="1000" dirty="0">
              <a:latin typeface="GHEA Grapalat" panose="02000506050000020003" pitchFamily="50" charset="0"/>
            </a:endParaRPr>
          </a:p>
        </p:txBody>
      </p:sp>
      <p:pic>
        <p:nvPicPr>
          <p:cNvPr id="63" name="Picture 2" descr="Calendar, date, deadline, event, limit, period icon - Download on Iconfinder">
            <a:extLst>
              <a:ext uri="{FF2B5EF4-FFF2-40B4-BE49-F238E27FC236}">
                <a16:creationId xmlns:a16="http://schemas.microsoft.com/office/drawing/2014/main" id="{45489E85-5782-45CE-97A6-3618BA8E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43" y="3192727"/>
            <a:ext cx="763100" cy="7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Subsidy Icons - Free SVG &amp; PNG Subsidy Images - Noun Project">
            <a:extLst>
              <a:ext uri="{FF2B5EF4-FFF2-40B4-BE49-F238E27FC236}">
                <a16:creationId xmlns:a16="http://schemas.microsoft.com/office/drawing/2014/main" id="{7F6D0524-AC41-4CB4-B975-373FBCFB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68" y="3920564"/>
            <a:ext cx="831273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86B7DC-E62E-45AB-A673-FE9FEBAF2F8C}"/>
              </a:ext>
            </a:extLst>
          </p:cNvPr>
          <p:cNvSpPr txBox="1"/>
          <p:nvPr/>
        </p:nvSpPr>
        <p:spPr>
          <a:xfrm>
            <a:off x="444421" y="881149"/>
            <a:ext cx="4368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Վարկի/լիզինգի օգտագործման ուղղություններ՝</a:t>
            </a:r>
            <a:endParaRPr lang="en-US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98D3DB-2025-4538-94C1-481A5724C559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C815592-8533-4CC3-952D-7FF76AF7D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1C0F4EB-8E98-4C83-B59E-EC562989331E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5B8B7A-6066-418A-8C4C-C80AD7BFD80B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68DC61F-C60C-4752-96E7-5A7AA2A6686C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FB74DDB-A538-4229-8EC7-6F57C6E12BE6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0ACC502B-3EF8-4EDB-BE79-CE639A5C6555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E9F87FD-0AE4-4D1E-8D54-51DA033FECC2}"/>
              </a:ext>
            </a:extLst>
          </p:cNvPr>
          <p:cNvSpPr/>
          <p:nvPr/>
        </p:nvSpPr>
        <p:spPr>
          <a:xfrm>
            <a:off x="690033" y="3450167"/>
            <a:ext cx="275167" cy="342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1009937" y="231839"/>
            <a:ext cx="6986437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Նպատակային ծրագրի պորտֆելի ընդհանուր վիճակագրություն </a:t>
            </a:r>
            <a:b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</a:br>
            <a:r>
              <a:rPr lang="hy-AM" sz="1400" dirty="0">
                <a:solidFill>
                  <a:srgbClr val="2A9D8F"/>
                </a:solidFill>
                <a:latin typeface="GHEA Grapalat" panose="02000506050000020003" pitchFamily="50" charset="0"/>
              </a:rPr>
              <a:t>ծրագրի մեկնարկից </a:t>
            </a:r>
            <a:r>
              <a:rPr lang="en-US" sz="1400" dirty="0">
                <a:solidFill>
                  <a:srgbClr val="2A9D8F"/>
                </a:solidFill>
                <a:latin typeface="GHEA Grapalat" panose="02000506050000020003" pitchFamily="50" charset="0"/>
              </a:rPr>
              <a:t>2024 </a:t>
            </a:r>
            <a:r>
              <a:rPr lang="hy-AM" sz="1400" dirty="0">
                <a:solidFill>
                  <a:srgbClr val="2A9D8F"/>
                </a:solidFill>
                <a:latin typeface="GHEA Grapalat" panose="02000506050000020003" pitchFamily="50" charset="0"/>
              </a:rPr>
              <a:t>թ</a:t>
            </a:r>
            <a:r>
              <a:rPr lang="hy-AM" sz="1400">
                <a:solidFill>
                  <a:srgbClr val="2A9D8F"/>
                </a:solidFill>
                <a:latin typeface="GHEA Grapalat" panose="02000506050000020003" pitchFamily="50" charset="0"/>
              </a:rPr>
              <a:t>․ դեկտեմբերի </a:t>
            </a:r>
            <a:r>
              <a:rPr lang="en-US" sz="1400" dirty="0">
                <a:solidFill>
                  <a:srgbClr val="2A9D8F"/>
                </a:solidFill>
                <a:latin typeface="GHEA Grapalat" panose="02000506050000020003" pitchFamily="50" charset="0"/>
              </a:rPr>
              <a:t>1-</a:t>
            </a:r>
            <a:r>
              <a:rPr lang="hy-AM" sz="1400" dirty="0">
                <a:solidFill>
                  <a:srgbClr val="2A9D8F"/>
                </a:solidFill>
                <a:latin typeface="GHEA Grapalat" panose="02000506050000020003" pitchFamily="50" charset="0"/>
              </a:rPr>
              <a:t>ի դրությամբ</a:t>
            </a:r>
            <a:endParaRPr sz="1600" dirty="0">
              <a:solidFill>
                <a:srgbClr val="2A9D8F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73" name="Google Shape;73;p16"/>
          <p:cNvGrpSpPr/>
          <p:nvPr/>
        </p:nvGrpSpPr>
        <p:grpSpPr>
          <a:xfrm>
            <a:off x="3636803" y="3411620"/>
            <a:ext cx="1706931" cy="1287913"/>
            <a:chOff x="4568732" y="3982657"/>
            <a:chExt cx="1706931" cy="796728"/>
          </a:xfrm>
        </p:grpSpPr>
        <p:sp>
          <p:nvSpPr>
            <p:cNvPr id="74" name="Google Shape;74;p16"/>
            <p:cNvSpPr txBox="1"/>
            <p:nvPr/>
          </p:nvSpPr>
          <p:spPr>
            <a:xfrm>
              <a:off x="4568732" y="4342885"/>
              <a:ext cx="1706931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6</a:t>
              </a:r>
              <a:r>
                <a:rPr lang="en-US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3%-</a:t>
              </a: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 տրամադրվել է  ՀՀ դրամով, 3</a:t>
              </a:r>
              <a:r>
                <a:rPr lang="en-US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7</a:t>
              </a:r>
              <a:r>
                <a:rPr lang="ru-RU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%-</a:t>
              </a: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ը՝ արտարժույթով</a:t>
              </a:r>
              <a:endParaRPr sz="1000" dirty="0">
                <a:solidFill>
                  <a:schemeClr val="tx1"/>
                </a:solidFill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6"/>
            <p:cNvSpPr txBox="1"/>
            <p:nvPr/>
          </p:nvSpPr>
          <p:spPr>
            <a:xfrm>
              <a:off x="4720046" y="3982657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ՀՀ դրամ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31BC73-ED9F-7CCD-FC58-6ACF48A97140}"/>
              </a:ext>
            </a:extLst>
          </p:cNvPr>
          <p:cNvGrpSpPr/>
          <p:nvPr/>
        </p:nvGrpSpPr>
        <p:grpSpPr>
          <a:xfrm>
            <a:off x="1499552" y="2454133"/>
            <a:ext cx="886249" cy="886250"/>
            <a:chOff x="762604" y="2705850"/>
            <a:chExt cx="886249" cy="886250"/>
          </a:xfrm>
        </p:grpSpPr>
        <p:sp>
          <p:nvSpPr>
            <p:cNvPr id="71" name="Google Shape;71;p16"/>
            <p:cNvSpPr/>
            <p:nvPr/>
          </p:nvSpPr>
          <p:spPr>
            <a:xfrm rot="5400000">
              <a:off x="762653" y="2705850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5400000">
              <a:off x="762604" y="2705900"/>
              <a:ext cx="886200" cy="886200"/>
            </a:xfrm>
            <a:prstGeom prst="blockArc">
              <a:avLst>
                <a:gd name="adj1" fmla="val 10800000"/>
                <a:gd name="adj2" fmla="val 4256862"/>
                <a:gd name="adj3" fmla="val 9129"/>
              </a:avLst>
            </a:prstGeom>
            <a:solidFill>
              <a:srgbClr val="1D3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76" name="Google Shape;76;p16"/>
            <p:cNvSpPr txBox="1"/>
            <p:nvPr/>
          </p:nvSpPr>
          <p:spPr>
            <a:xfrm>
              <a:off x="888577" y="2987224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r>
                <a:rPr lang="en-US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r>
                <a:rPr lang="en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762604" y="1090435"/>
            <a:ext cx="3059464" cy="1049127"/>
            <a:chOff x="1150575" y="1382538"/>
            <a:chExt cx="2051700" cy="1221786"/>
          </a:xfrm>
        </p:grpSpPr>
        <p:sp>
          <p:nvSpPr>
            <p:cNvPr id="103" name="Google Shape;103;p16"/>
            <p:cNvSpPr/>
            <p:nvPr/>
          </p:nvSpPr>
          <p:spPr>
            <a:xfrm>
              <a:off x="1150575" y="1382538"/>
              <a:ext cx="2051700" cy="122178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1971425" y="1819653"/>
              <a:ext cx="1176141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6559 կնքված պայմանագիր</a:t>
              </a: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5083055" y="1090534"/>
            <a:ext cx="3081918" cy="1133291"/>
            <a:chOff x="5911400" y="1408759"/>
            <a:chExt cx="2066758" cy="1109100"/>
          </a:xfrm>
          <a:solidFill>
            <a:srgbClr val="1D353E"/>
          </a:solidFill>
        </p:grpSpPr>
        <p:sp>
          <p:nvSpPr>
            <p:cNvPr id="124" name="Google Shape;124;p16"/>
            <p:cNvSpPr/>
            <p:nvPr/>
          </p:nvSpPr>
          <p:spPr>
            <a:xfrm>
              <a:off x="5911400" y="1408759"/>
              <a:ext cx="2051700" cy="11091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6777535" y="1713662"/>
              <a:ext cx="1200623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341 մլրդ ՀՀ դրամ վարկային/լիզինգային պորտֆել</a:t>
              </a:r>
              <a:endParaRPr lang="hy-AM" sz="18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46B37A-15BB-EA7B-1CD7-9EE8EF1CE6C1}"/>
              </a:ext>
            </a:extLst>
          </p:cNvPr>
          <p:cNvGrpSpPr/>
          <p:nvPr/>
        </p:nvGrpSpPr>
        <p:grpSpPr>
          <a:xfrm>
            <a:off x="3999392" y="2442666"/>
            <a:ext cx="886249" cy="886250"/>
            <a:chOff x="2458269" y="2712129"/>
            <a:chExt cx="886249" cy="886250"/>
          </a:xfrm>
        </p:grpSpPr>
        <p:sp>
          <p:nvSpPr>
            <p:cNvPr id="133" name="Google Shape;133;p16"/>
            <p:cNvSpPr/>
            <p:nvPr/>
          </p:nvSpPr>
          <p:spPr>
            <a:xfrm rot="5400000">
              <a:off x="2458318" y="2712129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rot="5400000">
              <a:off x="2458269" y="2712179"/>
              <a:ext cx="886200" cy="886200"/>
            </a:xfrm>
            <a:prstGeom prst="blockArc">
              <a:avLst>
                <a:gd name="adj1" fmla="val 10800000"/>
                <a:gd name="adj2" fmla="val 3932059"/>
                <a:gd name="adj3" fmla="val 764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2584242" y="2993503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r>
                <a:rPr lang="en-US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r>
                <a:rPr lang="en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1026" name="Picture 2" descr="Signing The Contract Svg Png Icon Free Download (#29364) -  OnlineWebFonts.COM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9" y="1297576"/>
            <a:ext cx="630112" cy="6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oogle Shape;129;p16"/>
          <p:cNvSpPr/>
          <p:nvPr/>
        </p:nvSpPr>
        <p:spPr>
          <a:xfrm>
            <a:off x="900465" y="1181676"/>
            <a:ext cx="951184" cy="896346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142" name="Google Shape;129;p16"/>
          <p:cNvSpPr/>
          <p:nvPr/>
        </p:nvSpPr>
        <p:spPr>
          <a:xfrm>
            <a:off x="5218049" y="1210743"/>
            <a:ext cx="951184" cy="896346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pic>
        <p:nvPicPr>
          <p:cNvPr id="2" name="Picture 2" descr="Productivity Icon - Download in Line Style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93" y="1254462"/>
            <a:ext cx="755328" cy="7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B03405-2F3B-16B5-AADC-14D7CA1BF13C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AF4CC0-BABE-6A60-30BA-604D622DC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BF30C2-FA85-28CE-0406-EE13C61D7B07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D0636B-8D61-701F-BAA1-5141C4F91855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594429-8386-180E-7605-5A96A011D2D6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B435C-DBA2-BC05-C98E-521B356A036F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2F6AA5A-ED29-5095-4616-D945120DA1D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pSp>
        <p:nvGrpSpPr>
          <p:cNvPr id="15" name="Google Shape;73;p16">
            <a:extLst>
              <a:ext uri="{FF2B5EF4-FFF2-40B4-BE49-F238E27FC236}">
                <a16:creationId xmlns:a16="http://schemas.microsoft.com/office/drawing/2014/main" id="{432027B5-BE52-0010-C371-890965AA6E60}"/>
              </a:ext>
            </a:extLst>
          </p:cNvPr>
          <p:cNvGrpSpPr/>
          <p:nvPr/>
        </p:nvGrpSpPr>
        <p:grpSpPr>
          <a:xfrm>
            <a:off x="1222038" y="3424321"/>
            <a:ext cx="1496721" cy="1218213"/>
            <a:chOff x="4688351" y="3970636"/>
            <a:chExt cx="1496721" cy="747569"/>
          </a:xfrm>
        </p:grpSpPr>
        <p:sp>
          <p:nvSpPr>
            <p:cNvPr id="16" name="Google Shape;74;p16">
              <a:extLst>
                <a:ext uri="{FF2B5EF4-FFF2-40B4-BE49-F238E27FC236}">
                  <a16:creationId xmlns:a16="http://schemas.microsoft.com/office/drawing/2014/main" id="{7A72DB77-0553-501B-20E5-68BE7D85C866}"/>
                </a:ext>
              </a:extLst>
            </p:cNvPr>
            <p:cNvSpPr txBox="1"/>
            <p:nvPr/>
          </p:nvSpPr>
          <p:spPr>
            <a:xfrm>
              <a:off x="4688351" y="4281705"/>
              <a:ext cx="1496721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6</a:t>
              </a:r>
              <a:r>
                <a:rPr lang="en-US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8</a:t>
              </a:r>
              <a:r>
                <a:rPr lang="ru-RU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</a:t>
              </a: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-ը կազմում է լիզինգ, 3</a:t>
              </a:r>
              <a:r>
                <a:rPr lang="en-US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2</a:t>
              </a:r>
              <a:r>
                <a:rPr lang="ru-RU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%-</a:t>
              </a: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ը՝ վարկ</a:t>
              </a:r>
              <a:endParaRPr sz="1000" dirty="0">
                <a:solidFill>
                  <a:schemeClr val="tx1"/>
                </a:solidFill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75;p16">
              <a:extLst>
                <a:ext uri="{FF2B5EF4-FFF2-40B4-BE49-F238E27FC236}">
                  <a16:creationId xmlns:a16="http://schemas.microsoft.com/office/drawing/2014/main" id="{74F32835-15CE-A952-41A8-EDBFDBA7C2F6}"/>
                </a:ext>
              </a:extLst>
            </p:cNvPr>
            <p:cNvSpPr txBox="1"/>
            <p:nvPr/>
          </p:nvSpPr>
          <p:spPr>
            <a:xfrm>
              <a:off x="4757360" y="3970636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Լիզինգ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" name="Google Shape;73;p16">
            <a:extLst>
              <a:ext uri="{FF2B5EF4-FFF2-40B4-BE49-F238E27FC236}">
                <a16:creationId xmlns:a16="http://schemas.microsoft.com/office/drawing/2014/main" id="{2D688ABF-A1C5-ABD6-5115-0C0A7AB5F526}"/>
              </a:ext>
            </a:extLst>
          </p:cNvPr>
          <p:cNvGrpSpPr/>
          <p:nvPr/>
        </p:nvGrpSpPr>
        <p:grpSpPr>
          <a:xfrm>
            <a:off x="6425243" y="3383443"/>
            <a:ext cx="1557092" cy="1279749"/>
            <a:chOff x="4538869" y="3927727"/>
            <a:chExt cx="1557092" cy="698992"/>
          </a:xfrm>
        </p:grpSpPr>
        <p:sp>
          <p:nvSpPr>
            <p:cNvPr id="21" name="Google Shape;74;p16">
              <a:extLst>
                <a:ext uri="{FF2B5EF4-FFF2-40B4-BE49-F238E27FC236}">
                  <a16:creationId xmlns:a16="http://schemas.microsoft.com/office/drawing/2014/main" id="{60A4005F-DBDF-4761-F12C-FAC3C5E6A01F}"/>
                </a:ext>
              </a:extLst>
            </p:cNvPr>
            <p:cNvSpPr txBox="1"/>
            <p:nvPr/>
          </p:nvSpPr>
          <p:spPr>
            <a:xfrm>
              <a:off x="4538869" y="4190219"/>
              <a:ext cx="1557092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</a:t>
              </a:r>
              <a:r>
                <a:rPr lang="en-US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82</a:t>
              </a:r>
              <a:r>
                <a:rPr lang="ru-RU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</a:t>
              </a:r>
              <a:r>
                <a:rPr lang="hy-AM" sz="1000" dirty="0">
                  <a:solidFill>
                    <a:schemeClr val="tx1"/>
                  </a:solidFill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-ը ուղղվել է ՓՄՁ ֆինանսավորմանը</a:t>
              </a:r>
              <a:endParaRPr sz="1000" dirty="0">
                <a:solidFill>
                  <a:schemeClr val="tx1"/>
                </a:solidFill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75;p16">
              <a:extLst>
                <a:ext uri="{FF2B5EF4-FFF2-40B4-BE49-F238E27FC236}">
                  <a16:creationId xmlns:a16="http://schemas.microsoft.com/office/drawing/2014/main" id="{E8B05CCB-BBCC-8A1C-61BE-17083325B34F}"/>
                </a:ext>
              </a:extLst>
            </p:cNvPr>
            <p:cNvSpPr txBox="1"/>
            <p:nvPr/>
          </p:nvSpPr>
          <p:spPr>
            <a:xfrm>
              <a:off x="4839864" y="3927727"/>
              <a:ext cx="777489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ՓՄՁ</a:t>
              </a:r>
              <a:r>
                <a:rPr lang="en-US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*</a:t>
              </a: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AAFEF8-182E-51A2-AB0C-66F6EEC03388}"/>
              </a:ext>
            </a:extLst>
          </p:cNvPr>
          <p:cNvGrpSpPr/>
          <p:nvPr/>
        </p:nvGrpSpPr>
        <p:grpSpPr>
          <a:xfrm>
            <a:off x="6726288" y="2517454"/>
            <a:ext cx="886250" cy="894987"/>
            <a:chOff x="4320273" y="2766117"/>
            <a:chExt cx="886250" cy="894987"/>
          </a:xfrm>
        </p:grpSpPr>
        <p:sp>
          <p:nvSpPr>
            <p:cNvPr id="19" name="Google Shape;76;p16">
              <a:extLst>
                <a:ext uri="{FF2B5EF4-FFF2-40B4-BE49-F238E27FC236}">
                  <a16:creationId xmlns:a16="http://schemas.microsoft.com/office/drawing/2014/main" id="{0864648A-30A1-7DA3-6FD4-100574CB5AC7}"/>
                </a:ext>
              </a:extLst>
            </p:cNvPr>
            <p:cNvSpPr txBox="1"/>
            <p:nvPr/>
          </p:nvSpPr>
          <p:spPr>
            <a:xfrm>
              <a:off x="4446423" y="3051761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82</a:t>
              </a:r>
              <a:r>
                <a:rPr lang="en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" name="Google Shape;133;p16">
              <a:extLst>
                <a:ext uri="{FF2B5EF4-FFF2-40B4-BE49-F238E27FC236}">
                  <a16:creationId xmlns:a16="http://schemas.microsoft.com/office/drawing/2014/main" id="{7B31817C-5769-BBE6-6DDB-C5B0722E0AA9}"/>
                </a:ext>
              </a:extLst>
            </p:cNvPr>
            <p:cNvSpPr/>
            <p:nvPr/>
          </p:nvSpPr>
          <p:spPr>
            <a:xfrm rot="5400000">
              <a:off x="4320273" y="2770511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18" name="Google Shape;72;p16">
              <a:extLst>
                <a:ext uri="{FF2B5EF4-FFF2-40B4-BE49-F238E27FC236}">
                  <a16:creationId xmlns:a16="http://schemas.microsoft.com/office/drawing/2014/main" id="{2D98C13F-D751-A68E-51A2-BE93CEACCB26}"/>
                </a:ext>
              </a:extLst>
            </p:cNvPr>
            <p:cNvSpPr/>
            <p:nvPr/>
          </p:nvSpPr>
          <p:spPr>
            <a:xfrm rot="5400000">
              <a:off x="4315929" y="2770511"/>
              <a:ext cx="894987" cy="886200"/>
            </a:xfrm>
            <a:prstGeom prst="blockArc">
              <a:avLst>
                <a:gd name="adj1" fmla="val 10800000"/>
                <a:gd name="adj2" fmla="val 6175648"/>
                <a:gd name="adj3" fmla="val 6951"/>
              </a:avLst>
            </a:prstGeom>
            <a:solidFill>
              <a:srgbClr val="1D3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5C7924-E4E6-4BAD-96BC-A24A8D17D774}"/>
              </a:ext>
            </a:extLst>
          </p:cNvPr>
          <p:cNvCxnSpPr/>
          <p:nvPr/>
        </p:nvCxnSpPr>
        <p:spPr>
          <a:xfrm>
            <a:off x="0" y="4901413"/>
            <a:ext cx="348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D330537-15F1-4414-A70F-C99629433A84}"/>
              </a:ext>
            </a:extLst>
          </p:cNvPr>
          <p:cNvSpPr txBox="1"/>
          <p:nvPr/>
        </p:nvSpPr>
        <p:spPr>
          <a:xfrm>
            <a:off x="-18037" y="4932643"/>
            <a:ext cx="26148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ՓՄՁ դասակարգումը ըստ աշխատակիցների թվաքանակի</a:t>
            </a:r>
            <a:endParaRPr lang="en-US" sz="700" dirty="0">
              <a:latin typeface="GHEA Grapalat" panose="02000506050000020003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14426" y="55288"/>
            <a:ext cx="7838845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Նպատակային ծրագրի շրջանակներում ձևավորված տարեկան միջին տոկոսադրույքը և </a:t>
            </a:r>
            <a:r>
              <a:rPr lang="en-US" sz="1600" b="1" dirty="0">
                <a:solidFill>
                  <a:srgbClr val="2A9D8F"/>
                </a:solidFill>
                <a:latin typeface="GHEA Grapalat" panose="02000506050000020003" pitchFamily="50" charset="0"/>
              </a:rPr>
              <a:t>1 </a:t>
            </a:r>
            <a:r>
              <a:rPr lang="hy-AM" sz="16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վարկի/լիզինգի միջին պայմանագրային արժեքը</a:t>
            </a:r>
            <a:br>
              <a:rPr lang="en-US" sz="1600" b="1" dirty="0">
                <a:solidFill>
                  <a:srgbClr val="2A9D8F"/>
                </a:solidFill>
                <a:latin typeface="GHEA Grapalat" panose="02000506050000020003" pitchFamily="50" charset="0"/>
              </a:rPr>
            </a:br>
            <a:endParaRPr sz="1600" b="1" dirty="0">
              <a:solidFill>
                <a:srgbClr val="2A9D8F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03405-2F3B-16B5-AADC-14D7CA1BF13C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AF4CC0-BABE-6A60-30BA-604D622DC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BF30C2-FA85-28CE-0406-EE13C61D7B07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D0636B-8D61-701F-BAA1-5141C4F91855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594429-8386-180E-7605-5A96A011D2D6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B435C-DBA2-BC05-C98E-521B356A036F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2F6AA5A-ED29-5095-4616-D945120DA1D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8816EE9D-7A05-4888-8B0C-BBEF797F1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58336"/>
              </p:ext>
            </p:extLst>
          </p:nvPr>
        </p:nvGraphicFramePr>
        <p:xfrm>
          <a:off x="514350" y="2254815"/>
          <a:ext cx="6103257" cy="286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Google Shape;74;p16">
            <a:extLst>
              <a:ext uri="{FF2B5EF4-FFF2-40B4-BE49-F238E27FC236}">
                <a16:creationId xmlns:a16="http://schemas.microsoft.com/office/drawing/2014/main" id="{DAB2EFDD-1D15-4789-80B4-3E260B343072}"/>
              </a:ext>
            </a:extLst>
          </p:cNvPr>
          <p:cNvSpPr txBox="1"/>
          <p:nvPr/>
        </p:nvSpPr>
        <p:spPr>
          <a:xfrm>
            <a:off x="6639354" y="2633006"/>
            <a:ext cx="2504646" cy="71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Սուբիսդավորվող տոկոսադրույքի չափը՝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y-AM" sz="12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u="sng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Դրամով լիզինգ՝</a:t>
            </a:r>
            <a:r>
              <a:rPr lang="hy-AM" sz="12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 </a:t>
            </a:r>
            <a:r>
              <a:rPr lang="en-US" sz="12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10%,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u="sng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Արտարժույթով լիզինգ՝ </a:t>
            </a:r>
            <a:r>
              <a:rPr lang="en-US" sz="12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8%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u="sng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Դրամով վարկ՝ </a:t>
            </a:r>
            <a:r>
              <a:rPr lang="en-US" sz="12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8%,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u="sng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Արտարժույթով վարկ՝ </a:t>
            </a:r>
            <a:r>
              <a:rPr lang="en-US" sz="12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6%</a:t>
            </a:r>
            <a:endParaRPr sz="12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C9290-AD90-4B66-A913-7D952C2739E7}"/>
              </a:ext>
            </a:extLst>
          </p:cNvPr>
          <p:cNvSpPr/>
          <p:nvPr/>
        </p:nvSpPr>
        <p:spPr>
          <a:xfrm>
            <a:off x="971549" y="1442674"/>
            <a:ext cx="816429" cy="816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HEA Grapalat" panose="02000506050000020003" pitchFamily="50" charset="0"/>
              </a:rPr>
              <a:t>3</a:t>
            </a:r>
            <a:r>
              <a:rPr lang="hy-AM" dirty="0">
                <a:solidFill>
                  <a:schemeClr val="bg1"/>
                </a:solidFill>
                <a:latin typeface="GHEA Grapalat" panose="02000506050000020003" pitchFamily="50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GHEA Grapalat" panose="02000506050000020003" pitchFamily="50" charset="0"/>
              </a:rPr>
              <a:t>.4 </a:t>
            </a:r>
            <a:r>
              <a:rPr lang="hy-AM" dirty="0">
                <a:solidFill>
                  <a:schemeClr val="bg1"/>
                </a:solidFill>
                <a:latin typeface="GHEA Grapalat" panose="02000506050000020003" pitchFamily="50" charset="0"/>
              </a:rPr>
              <a:t>մլն </a:t>
            </a:r>
            <a:endParaRPr lang="en-US" dirty="0">
              <a:solidFill>
                <a:schemeClr val="bg1"/>
              </a:solidFill>
              <a:latin typeface="GHEA Grapalat" panose="02000506050000020003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9964AC-785F-45AC-A137-FC399C84163B}"/>
              </a:ext>
            </a:extLst>
          </p:cNvPr>
          <p:cNvSpPr/>
          <p:nvPr/>
        </p:nvSpPr>
        <p:spPr>
          <a:xfrm>
            <a:off x="2348592" y="1438387"/>
            <a:ext cx="816429" cy="816429"/>
          </a:xfrm>
          <a:prstGeom prst="ellipse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5.2</a:t>
            </a:r>
            <a:r>
              <a:rPr lang="hy-AM" dirty="0">
                <a:solidFill>
                  <a:schemeClr val="bg1"/>
                </a:solidFill>
              </a:rPr>
              <a:t> մլն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E599AD-8074-4612-9CA5-7BE01CDB3F93}"/>
              </a:ext>
            </a:extLst>
          </p:cNvPr>
          <p:cNvSpPr/>
          <p:nvPr/>
        </p:nvSpPr>
        <p:spPr>
          <a:xfrm>
            <a:off x="3725635" y="1438386"/>
            <a:ext cx="816429" cy="816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94.6 </a:t>
            </a:r>
            <a:r>
              <a:rPr lang="hy-AM" dirty="0">
                <a:solidFill>
                  <a:schemeClr val="bg1"/>
                </a:solidFill>
              </a:rPr>
              <a:t>մլն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62A070-580C-4286-A5F1-1B5EBA68A00C}"/>
              </a:ext>
            </a:extLst>
          </p:cNvPr>
          <p:cNvSpPr/>
          <p:nvPr/>
        </p:nvSpPr>
        <p:spPr>
          <a:xfrm>
            <a:off x="5102678" y="1438386"/>
            <a:ext cx="816429" cy="816429"/>
          </a:xfrm>
          <a:prstGeom prst="ellipse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180 </a:t>
            </a:r>
            <a:r>
              <a:rPr lang="hy-AM" dirty="0">
                <a:solidFill>
                  <a:schemeClr val="bg1"/>
                </a:solidFill>
              </a:rPr>
              <a:t>մլն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7C6794-12D8-44D0-BBD2-4B3EE992927A}"/>
              </a:ext>
            </a:extLst>
          </p:cNvPr>
          <p:cNvSpPr/>
          <p:nvPr/>
        </p:nvSpPr>
        <p:spPr>
          <a:xfrm>
            <a:off x="620484" y="877196"/>
            <a:ext cx="1396095" cy="3755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Լիզինգ դրամով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7461FC-B565-46AA-9918-2C3F8753859A}"/>
              </a:ext>
            </a:extLst>
          </p:cNvPr>
          <p:cNvSpPr/>
          <p:nvPr/>
        </p:nvSpPr>
        <p:spPr>
          <a:xfrm>
            <a:off x="2058758" y="877196"/>
            <a:ext cx="1396095" cy="375557"/>
          </a:xfrm>
          <a:prstGeom prst="roundRect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Լիզինգ արտարժույթով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E43959-6C69-4D50-90FF-4EB45B794DFC}"/>
              </a:ext>
            </a:extLst>
          </p:cNvPr>
          <p:cNvSpPr/>
          <p:nvPr/>
        </p:nvSpPr>
        <p:spPr>
          <a:xfrm>
            <a:off x="3552827" y="877195"/>
            <a:ext cx="1396095" cy="3755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Վարկ դրամով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B7948E-852C-4364-A81D-982D7C596494}"/>
              </a:ext>
            </a:extLst>
          </p:cNvPr>
          <p:cNvSpPr/>
          <p:nvPr/>
        </p:nvSpPr>
        <p:spPr>
          <a:xfrm>
            <a:off x="4991101" y="877195"/>
            <a:ext cx="1396095" cy="375557"/>
          </a:xfrm>
          <a:prstGeom prst="roundRect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Վարկ արտարժույթով</a:t>
            </a:r>
            <a:endParaRPr lang="en-US" sz="1200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2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1BDF-86E0-4038-B4E8-CF73F1C7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5" y="307020"/>
            <a:ext cx="8320800" cy="643955"/>
          </a:xfrm>
        </p:spPr>
        <p:txBody>
          <a:bodyPr/>
          <a:lstStyle/>
          <a:p>
            <a: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Նպատակային ծրագրի պրոֆիլի դինամիկան՝ ծրագրի մեկնարկից մինչև 2024 թվականի դեկտեմբերի 1-ը</a:t>
            </a:r>
            <a:b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A4132-F974-48B9-8653-3E6C2131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" t="13738" r="2748"/>
          <a:stretch/>
        </p:blipFill>
        <p:spPr>
          <a:xfrm>
            <a:off x="1025911" y="1152294"/>
            <a:ext cx="7278030" cy="35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34"/>
          <p:cNvSpPr txBox="1">
            <a:spLocks noGrp="1"/>
          </p:cNvSpPr>
          <p:nvPr>
            <p:ph type="title"/>
          </p:nvPr>
        </p:nvSpPr>
        <p:spPr>
          <a:xfrm>
            <a:off x="551406" y="75076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Նպատակային ծրագրի պորտֆելի ոլորտային բաշխվածք</a:t>
            </a:r>
            <a:endParaRPr sz="16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sp>
        <p:nvSpPr>
          <p:cNvPr id="2621" name="Google Shape;2621;p34"/>
          <p:cNvSpPr/>
          <p:nvPr/>
        </p:nvSpPr>
        <p:spPr>
          <a:xfrm rot="5400000">
            <a:off x="1233629" y="1739406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2" name="Google Shape;2622;p34"/>
          <p:cNvSpPr/>
          <p:nvPr/>
        </p:nvSpPr>
        <p:spPr>
          <a:xfrm rot="5400000">
            <a:off x="1233749" y="222636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3" name="Google Shape;2623;p34"/>
          <p:cNvSpPr/>
          <p:nvPr/>
        </p:nvSpPr>
        <p:spPr>
          <a:xfrm rot="5400000">
            <a:off x="1233749" y="2733857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4" name="Google Shape;2624;p34"/>
          <p:cNvSpPr/>
          <p:nvPr/>
        </p:nvSpPr>
        <p:spPr>
          <a:xfrm rot="5400000">
            <a:off x="1227279" y="3231323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5" name="Google Shape;2625;p34"/>
          <p:cNvSpPr/>
          <p:nvPr/>
        </p:nvSpPr>
        <p:spPr>
          <a:xfrm flipH="1">
            <a:off x="514739" y="2480699"/>
            <a:ext cx="51477" cy="118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6" name="Google Shape;2626;p34"/>
          <p:cNvSpPr/>
          <p:nvPr/>
        </p:nvSpPr>
        <p:spPr>
          <a:xfrm>
            <a:off x="520955" y="2967658"/>
            <a:ext cx="885867" cy="107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7" name="Google Shape;2627;p34"/>
          <p:cNvSpPr/>
          <p:nvPr/>
        </p:nvSpPr>
        <p:spPr>
          <a:xfrm>
            <a:off x="520955" y="3475150"/>
            <a:ext cx="597266" cy="110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8" name="Google Shape;2628;p34"/>
          <p:cNvSpPr/>
          <p:nvPr/>
        </p:nvSpPr>
        <p:spPr>
          <a:xfrm>
            <a:off x="514484" y="3972616"/>
            <a:ext cx="402071" cy="112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30" name="Google Shape;2630;p34"/>
          <p:cNvSpPr txBox="1"/>
          <p:nvPr/>
        </p:nvSpPr>
        <p:spPr>
          <a:xfrm>
            <a:off x="2685424" y="2612777"/>
            <a:ext cx="2525488" cy="7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GHEA Grapalat" panose="02000506050000020003" pitchFamily="50" charset="0"/>
              </a:rPr>
              <a:t>B</a:t>
            </a:r>
            <a:r>
              <a:rPr lang="hy-AM" sz="900" dirty="0">
                <a:solidFill>
                  <a:schemeClr val="accent1"/>
                </a:solidFill>
                <a:latin typeface="GHEA Grapalat" panose="02000506050000020003" pitchFamily="50" charset="0"/>
              </a:rPr>
              <a:t> </a:t>
            </a:r>
            <a:r>
              <a:rPr lang="hy-AM" sz="900" dirty="0">
                <a:latin typeface="GHEA Grapalat" panose="02000506050000020003" pitchFamily="50" charset="0"/>
              </a:rPr>
              <a:t>«Հանքագործական արդյունաբերություն և բացահանքերի շահագործում»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478" name="object 41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46455" y="2314542"/>
            <a:ext cx="346608" cy="346608"/>
          </a:xfrm>
          <a:prstGeom prst="rect">
            <a:avLst/>
          </a:prstGeom>
        </p:spPr>
      </p:pic>
      <p:pic>
        <p:nvPicPr>
          <p:cNvPr id="479" name="object 40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37619" y="2787208"/>
            <a:ext cx="390524" cy="380999"/>
          </a:xfrm>
          <a:prstGeom prst="rect">
            <a:avLst/>
          </a:prstGeom>
        </p:spPr>
      </p:pic>
      <p:pic>
        <p:nvPicPr>
          <p:cNvPr id="480" name="object 44"/>
          <p:cNvPicPr/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28831" y="3260664"/>
            <a:ext cx="504824" cy="504824"/>
          </a:xfrm>
          <a:prstGeom prst="rect">
            <a:avLst/>
          </a:prstGeom>
        </p:spPr>
      </p:pic>
      <p:pic>
        <p:nvPicPr>
          <p:cNvPr id="481" name="object 46"/>
          <p:cNvPicPr/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35915" y="3888058"/>
            <a:ext cx="444101" cy="239131"/>
          </a:xfrm>
          <a:prstGeom prst="rect">
            <a:avLst/>
          </a:prstGeom>
        </p:spPr>
      </p:pic>
      <p:grpSp>
        <p:nvGrpSpPr>
          <p:cNvPr id="518" name="Google Shape;2629;p34"/>
          <p:cNvGrpSpPr/>
          <p:nvPr/>
        </p:nvGrpSpPr>
        <p:grpSpPr>
          <a:xfrm>
            <a:off x="2006899" y="2926212"/>
            <a:ext cx="3956043" cy="240500"/>
            <a:chOff x="3267743" y="3278640"/>
            <a:chExt cx="1139072" cy="240500"/>
          </a:xfrm>
        </p:grpSpPr>
        <p:sp>
          <p:nvSpPr>
            <p:cNvPr id="519" name="Google Shape;2630;p34"/>
            <p:cNvSpPr txBox="1"/>
            <p:nvPr/>
          </p:nvSpPr>
          <p:spPr>
            <a:xfrm>
              <a:off x="3393180" y="3424953"/>
              <a:ext cx="1013635" cy="82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C </a:t>
              </a:r>
              <a:r>
                <a:rPr lang="ru-RU" sz="900" dirty="0">
                  <a:latin typeface="GHEA Grapalat" panose="02000506050000020003" pitchFamily="50" charset="0"/>
                </a:rPr>
                <a:t>«</a:t>
              </a:r>
              <a:r>
                <a:rPr lang="hy-AM" sz="900" dirty="0">
                  <a:latin typeface="GHEA Grapalat" panose="02000506050000020003" pitchFamily="50" charset="0"/>
                </a:rPr>
                <a:t>Մշակող արդյունաբերություն</a:t>
              </a:r>
              <a:r>
                <a:rPr lang="ru-RU" sz="900" dirty="0">
                  <a:latin typeface="GHEA Grapalat" panose="02000506050000020003" pitchFamily="50" charset="0"/>
                </a:rPr>
                <a:t>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0" name="Google Shape;2631;p34"/>
            <p:cNvSpPr txBox="1"/>
            <p:nvPr/>
          </p:nvSpPr>
          <p:spPr>
            <a:xfrm>
              <a:off x="3267743" y="3278640"/>
              <a:ext cx="286918" cy="2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hy-AM" sz="11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42</a:t>
              </a:r>
              <a:r>
                <a:rPr lang="en" sz="11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        </a:t>
              </a:r>
              <a:r>
                <a:rPr lang="hy-AM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 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21" name="Google Shape;2629;p34"/>
          <p:cNvGrpSpPr/>
          <p:nvPr/>
        </p:nvGrpSpPr>
        <p:grpSpPr>
          <a:xfrm>
            <a:off x="2119853" y="3413169"/>
            <a:ext cx="3997056" cy="246900"/>
            <a:chOff x="3292662" y="3293575"/>
            <a:chExt cx="1156034" cy="246900"/>
          </a:xfrm>
        </p:grpSpPr>
        <p:sp>
          <p:nvSpPr>
            <p:cNvPr id="522" name="Google Shape;2630;p34"/>
            <p:cNvSpPr txBox="1"/>
            <p:nvPr/>
          </p:nvSpPr>
          <p:spPr>
            <a:xfrm>
              <a:off x="3461731" y="3433344"/>
              <a:ext cx="986965" cy="100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F</a:t>
              </a:r>
              <a:r>
                <a:rPr lang="hy-AM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 </a:t>
              </a:r>
              <a:r>
                <a:rPr lang="hy-AM" sz="900" dirty="0">
                  <a:latin typeface="GHEA Grapalat" panose="02000506050000020003" pitchFamily="50" charset="0"/>
                </a:rPr>
                <a:t>«Շինարարություն»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3" name="Google Shape;2631;p34"/>
            <p:cNvSpPr txBox="1"/>
            <p:nvPr/>
          </p:nvSpPr>
          <p:spPr>
            <a:xfrm>
              <a:off x="3292662" y="3293575"/>
              <a:ext cx="239747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66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23</a:t>
              </a:r>
              <a:r>
                <a:rPr lang="en" sz="1200" dirty="0">
                  <a:solidFill>
                    <a:srgbClr val="000066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rgbClr val="000066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24" name="Google Shape;2629;p34"/>
          <p:cNvGrpSpPr/>
          <p:nvPr/>
        </p:nvGrpSpPr>
        <p:grpSpPr>
          <a:xfrm>
            <a:off x="2063860" y="3915233"/>
            <a:ext cx="3087679" cy="246900"/>
            <a:chOff x="3261561" y="3312625"/>
            <a:chExt cx="1166984" cy="246900"/>
          </a:xfrm>
        </p:grpSpPr>
        <p:sp>
          <p:nvSpPr>
            <p:cNvPr id="525" name="Google Shape;2630;p34"/>
            <p:cNvSpPr txBox="1"/>
            <p:nvPr/>
          </p:nvSpPr>
          <p:spPr>
            <a:xfrm>
              <a:off x="3414910" y="3456699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H</a:t>
              </a:r>
              <a:r>
                <a:rPr lang="hy-AM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 </a:t>
              </a:r>
              <a:r>
                <a:rPr lang="hy-AM" sz="900" dirty="0">
                  <a:latin typeface="GHEA Grapalat" panose="02000506050000020003" pitchFamily="50" charset="0"/>
                </a:rPr>
                <a:t>«Փոխադրում և պահեստային տնտեսություն»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6" name="Google Shape;2631;p34"/>
            <p:cNvSpPr txBox="1"/>
            <p:nvPr/>
          </p:nvSpPr>
          <p:spPr>
            <a:xfrm>
              <a:off x="3261561" y="3312625"/>
              <a:ext cx="227619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r>
                <a:rPr lang="hy-AM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․</a:t>
              </a: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99" name="Google Shape;2621;p34"/>
          <p:cNvSpPr/>
          <p:nvPr/>
        </p:nvSpPr>
        <p:spPr>
          <a:xfrm rot="5400000">
            <a:off x="5923706" y="2712509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0" name="Google Shape;2622;p34"/>
          <p:cNvSpPr/>
          <p:nvPr/>
        </p:nvSpPr>
        <p:spPr>
          <a:xfrm rot="5400000">
            <a:off x="5947298" y="319587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1" name="Google Shape;2623;p34"/>
          <p:cNvSpPr/>
          <p:nvPr/>
        </p:nvSpPr>
        <p:spPr>
          <a:xfrm rot="5400000">
            <a:off x="5886603" y="175755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2" name="Google Shape;2624;p34"/>
          <p:cNvSpPr/>
          <p:nvPr/>
        </p:nvSpPr>
        <p:spPr>
          <a:xfrm rot="5400000">
            <a:off x="5939632" y="2219417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3" name="Google Shape;2625;p34"/>
          <p:cNvSpPr/>
          <p:nvPr/>
        </p:nvSpPr>
        <p:spPr>
          <a:xfrm>
            <a:off x="5210913" y="3453802"/>
            <a:ext cx="9144" cy="118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4" name="Google Shape;2626;p34"/>
          <p:cNvSpPr/>
          <p:nvPr/>
        </p:nvSpPr>
        <p:spPr>
          <a:xfrm>
            <a:off x="5234504" y="3937168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5" name="Google Shape;2627;p34"/>
          <p:cNvSpPr/>
          <p:nvPr/>
        </p:nvSpPr>
        <p:spPr>
          <a:xfrm>
            <a:off x="5217045" y="2496376"/>
            <a:ext cx="98270" cy="11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HEA Grapalat" panose="02000506050000020003" pitchFamily="50" charset="0"/>
            </a:endParaRPr>
          </a:p>
        </p:txBody>
      </p:sp>
      <p:grpSp>
        <p:nvGrpSpPr>
          <p:cNvPr id="607" name="Google Shape;2629;p34"/>
          <p:cNvGrpSpPr/>
          <p:nvPr/>
        </p:nvGrpSpPr>
        <p:grpSpPr>
          <a:xfrm>
            <a:off x="6692691" y="3213392"/>
            <a:ext cx="2428866" cy="428555"/>
            <a:chOff x="3266834" y="3096094"/>
            <a:chExt cx="1281031" cy="428555"/>
          </a:xfrm>
        </p:grpSpPr>
        <p:sp>
          <p:nvSpPr>
            <p:cNvPr id="608" name="Google Shape;2630;p34"/>
            <p:cNvSpPr txBox="1"/>
            <p:nvPr/>
          </p:nvSpPr>
          <p:spPr>
            <a:xfrm>
              <a:off x="3534230" y="3421823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latin typeface="GHEA Grapalat" panose="02000506050000020003" pitchFamily="50" charset="0"/>
                </a:rPr>
                <a:t>J</a:t>
              </a:r>
              <a:r>
                <a:rPr lang="hy-AM" sz="900" dirty="0">
                  <a:latin typeface="GHEA Grapalat" panose="02000506050000020003" pitchFamily="50" charset="0"/>
                </a:rPr>
                <a:t> «Տեղեկատվություն և կապ»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09" name="Google Shape;2631;p34"/>
            <p:cNvSpPr txBox="1"/>
            <p:nvPr/>
          </p:nvSpPr>
          <p:spPr>
            <a:xfrm>
              <a:off x="3266834" y="3096094"/>
              <a:ext cx="364231" cy="412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hy-AM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3,7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617" name="object 43"/>
          <p:cNvPicPr/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4870627" y="3311084"/>
            <a:ext cx="314324" cy="314324"/>
          </a:xfrm>
          <a:prstGeom prst="rect">
            <a:avLst/>
          </a:prstGeom>
        </p:spPr>
      </p:pic>
      <p:sp>
        <p:nvSpPr>
          <p:cNvPr id="638" name="Google Shape;2630;p34"/>
          <p:cNvSpPr txBox="1"/>
          <p:nvPr/>
        </p:nvSpPr>
        <p:spPr>
          <a:xfrm>
            <a:off x="7210618" y="3998972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M</a:t>
            </a:r>
            <a:r>
              <a:rPr lang="hy-AM" sz="900" dirty="0">
                <a:latin typeface="GHEA Grapalat" panose="02000506050000020003" pitchFamily="50" charset="0"/>
              </a:rPr>
              <a:t> </a:t>
            </a:r>
            <a:r>
              <a:rPr lang="en-US" sz="900" dirty="0">
                <a:latin typeface="GHEA Grapalat" panose="02000506050000020003" pitchFamily="50" charset="0"/>
              </a:rPr>
              <a:t> </a:t>
            </a:r>
            <a:r>
              <a:rPr lang="hy-AM" sz="900" dirty="0">
                <a:latin typeface="GHEA Grapalat" panose="02000506050000020003" pitchFamily="50" charset="0"/>
              </a:rPr>
              <a:t>«Մասնագիտական, գիտական եվ տեխնիկական գործունեություն»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9" name="Google Shape;2631;p34"/>
          <p:cNvSpPr txBox="1"/>
          <p:nvPr/>
        </p:nvSpPr>
        <p:spPr>
          <a:xfrm>
            <a:off x="6872321" y="3866955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0" name="Google Shape;2630;p34"/>
          <p:cNvSpPr txBox="1"/>
          <p:nvPr/>
        </p:nvSpPr>
        <p:spPr>
          <a:xfrm>
            <a:off x="7187279" y="2575950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Q</a:t>
            </a:r>
            <a:r>
              <a:rPr lang="hy-AM" sz="900" dirty="0">
                <a:latin typeface="GHEA Grapalat" panose="02000506050000020003" pitchFamily="50" charset="0"/>
              </a:rPr>
              <a:t> «Առողջապահություն և բնակչության սոցիալական սպասարկում»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1" name="Google Shape;2631;p34"/>
          <p:cNvSpPr txBox="1"/>
          <p:nvPr/>
        </p:nvSpPr>
        <p:spPr>
          <a:xfrm>
            <a:off x="6701593" y="2443933"/>
            <a:ext cx="811395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r>
              <a:rPr lang="hy-AM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․3</a:t>
            </a:r>
            <a:r>
              <a:rPr lang="en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1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642" name="object 48"/>
          <p:cNvPicPr/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4722643" y="2253129"/>
            <a:ext cx="513513" cy="513513"/>
          </a:xfrm>
          <a:prstGeom prst="rect">
            <a:avLst/>
          </a:prstGeom>
        </p:spPr>
      </p:pic>
      <p:sp>
        <p:nvSpPr>
          <p:cNvPr id="644" name="Google Shape;2630;p34"/>
          <p:cNvSpPr txBox="1"/>
          <p:nvPr/>
        </p:nvSpPr>
        <p:spPr>
          <a:xfrm>
            <a:off x="7210618" y="3063885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D</a:t>
            </a:r>
            <a:r>
              <a:rPr lang="hy-AM" sz="900" dirty="0">
                <a:latin typeface="GHEA Grapalat" panose="02000506050000020003" pitchFamily="50" charset="0"/>
              </a:rPr>
              <a:t> «Էլեկտրականության, գազի, գոլորշու և լավորակ օդի մատակարարում»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5" name="Google Shape;2631;p34"/>
          <p:cNvSpPr txBox="1"/>
          <p:nvPr/>
        </p:nvSpPr>
        <p:spPr>
          <a:xfrm>
            <a:off x="6766392" y="2829076"/>
            <a:ext cx="730678" cy="32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hy-AM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0,8</a:t>
            </a:r>
            <a:r>
              <a:rPr lang="en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1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98" name="Straight Connector 197"/>
          <p:cNvCxnSpPr>
            <a:cxnSpLocks/>
          </p:cNvCxnSpPr>
          <p:nvPr/>
        </p:nvCxnSpPr>
        <p:spPr>
          <a:xfrm>
            <a:off x="0" y="4901413"/>
            <a:ext cx="6025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-47695" y="4932643"/>
            <a:ext cx="61045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Նպատակային ծրագրի հիմնական շահառուները մշակող արդյունաբերության ոլորտում գործունեություն իրականացնող տնտեսավարողներն են</a:t>
            </a:r>
            <a:endParaRPr lang="en-US" sz="700" dirty="0">
              <a:latin typeface="GHEA Grapalat" panose="02000506050000020003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2960E-98DD-1A2A-C08D-9223A8AC09F3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155B93-C2BB-CD3B-8743-2273098B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90C65-B116-3594-C873-057A53488B7D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16F039-055B-0968-EF19-CE9DA261AF27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8DF08F-B009-E047-5DC1-3CBC9676AB8E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4E5A52-367D-CEFA-9537-E584FAE63FEA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BB37919-9856-1D31-1E2D-620DD0BEBB2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pic>
        <p:nvPicPr>
          <p:cNvPr id="195" name="Picture 2" descr="Energy Icon PNGs for Free Download">
            <a:extLst>
              <a:ext uri="{FF2B5EF4-FFF2-40B4-BE49-F238E27FC236}">
                <a16:creationId xmlns:a16="http://schemas.microsoft.com/office/drawing/2014/main" id="{E1F4C44B-1D91-B881-89CA-D858DE2B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42" y="2841160"/>
            <a:ext cx="613952" cy="372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2627;p34">
            <a:extLst>
              <a:ext uri="{FF2B5EF4-FFF2-40B4-BE49-F238E27FC236}">
                <a16:creationId xmlns:a16="http://schemas.microsoft.com/office/drawing/2014/main" id="{7C7386A8-D7B8-19C6-AD4B-ECCF018963CD}"/>
              </a:ext>
            </a:extLst>
          </p:cNvPr>
          <p:cNvSpPr/>
          <p:nvPr/>
        </p:nvSpPr>
        <p:spPr>
          <a:xfrm>
            <a:off x="5226838" y="2963194"/>
            <a:ext cx="98270" cy="11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pic>
        <p:nvPicPr>
          <p:cNvPr id="302" name="Picture 2" descr="Hotel Icons - Free SVG &amp; PNG Hotel Images - Noun Project">
            <a:extLst>
              <a:ext uri="{FF2B5EF4-FFF2-40B4-BE49-F238E27FC236}">
                <a16:creationId xmlns:a16="http://schemas.microsoft.com/office/drawing/2014/main" id="{97C0C132-B60D-0EBB-91A1-A5A2A2AC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13" y="3795408"/>
            <a:ext cx="318564" cy="3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Google Shape;2622;p34">
            <a:extLst>
              <a:ext uri="{FF2B5EF4-FFF2-40B4-BE49-F238E27FC236}">
                <a16:creationId xmlns:a16="http://schemas.microsoft.com/office/drawing/2014/main" id="{E8DC0DE2-37C2-43A8-89F9-A22FBDB0249B}"/>
              </a:ext>
            </a:extLst>
          </p:cNvPr>
          <p:cNvSpPr/>
          <p:nvPr/>
        </p:nvSpPr>
        <p:spPr>
          <a:xfrm rot="5400000">
            <a:off x="5937196" y="359307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3" name="Google Shape;2626;p34">
            <a:extLst>
              <a:ext uri="{FF2B5EF4-FFF2-40B4-BE49-F238E27FC236}">
                <a16:creationId xmlns:a16="http://schemas.microsoft.com/office/drawing/2014/main" id="{33E01658-795B-4208-B5FA-528CA4690265}"/>
              </a:ext>
            </a:extLst>
          </p:cNvPr>
          <p:cNvSpPr/>
          <p:nvPr/>
        </p:nvSpPr>
        <p:spPr>
          <a:xfrm>
            <a:off x="5224402" y="4334368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4" name="Google Shape;2631;p34">
            <a:extLst>
              <a:ext uri="{FF2B5EF4-FFF2-40B4-BE49-F238E27FC236}">
                <a16:creationId xmlns:a16="http://schemas.microsoft.com/office/drawing/2014/main" id="{608C5416-FEEF-4DF6-A474-8BFC284D908D}"/>
              </a:ext>
            </a:extLst>
          </p:cNvPr>
          <p:cNvSpPr txBox="1"/>
          <p:nvPr/>
        </p:nvSpPr>
        <p:spPr>
          <a:xfrm>
            <a:off x="6862219" y="4264155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6" name="Google Shape;2630;p34">
            <a:extLst>
              <a:ext uri="{FF2B5EF4-FFF2-40B4-BE49-F238E27FC236}">
                <a16:creationId xmlns:a16="http://schemas.microsoft.com/office/drawing/2014/main" id="{6E088ED8-9E33-4C88-91B4-622F576620E5}"/>
              </a:ext>
            </a:extLst>
          </p:cNvPr>
          <p:cNvSpPr txBox="1"/>
          <p:nvPr/>
        </p:nvSpPr>
        <p:spPr>
          <a:xfrm>
            <a:off x="7212577" y="4182399"/>
            <a:ext cx="1921880" cy="5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N</a:t>
            </a:r>
            <a:r>
              <a:rPr lang="hy-AM" sz="900" dirty="0">
                <a:latin typeface="GHEA Grapalat" panose="02000506050000020003" pitchFamily="50" charset="0"/>
              </a:rPr>
              <a:t> «Վարձույթ և լիզինգ»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307" name="Picture 2" descr="Equipment Icons - Free SVG &amp; PNG Equipment Images - Noun Project">
            <a:extLst>
              <a:ext uri="{FF2B5EF4-FFF2-40B4-BE49-F238E27FC236}">
                <a16:creationId xmlns:a16="http://schemas.microsoft.com/office/drawing/2014/main" id="{9412B04E-570B-4D3A-8564-4F7037AC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21" y="4257292"/>
            <a:ext cx="315905" cy="3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Google Shape;2622;p34">
            <a:extLst>
              <a:ext uri="{FF2B5EF4-FFF2-40B4-BE49-F238E27FC236}">
                <a16:creationId xmlns:a16="http://schemas.microsoft.com/office/drawing/2014/main" id="{DBBE7E6C-EB37-488B-9DFA-EFCEA67BCEF5}"/>
              </a:ext>
            </a:extLst>
          </p:cNvPr>
          <p:cNvSpPr/>
          <p:nvPr/>
        </p:nvSpPr>
        <p:spPr>
          <a:xfrm rot="5400000">
            <a:off x="1180063" y="3672968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8" name="Google Shape;2626;p34">
            <a:extLst>
              <a:ext uri="{FF2B5EF4-FFF2-40B4-BE49-F238E27FC236}">
                <a16:creationId xmlns:a16="http://schemas.microsoft.com/office/drawing/2014/main" id="{473DB71A-E41A-4DD0-9C57-30C11DB9B66B}"/>
              </a:ext>
            </a:extLst>
          </p:cNvPr>
          <p:cNvSpPr/>
          <p:nvPr/>
        </p:nvSpPr>
        <p:spPr>
          <a:xfrm>
            <a:off x="467269" y="4414262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401" name="Google Shape;2631;p34">
            <a:extLst>
              <a:ext uri="{FF2B5EF4-FFF2-40B4-BE49-F238E27FC236}">
                <a16:creationId xmlns:a16="http://schemas.microsoft.com/office/drawing/2014/main" id="{2D218E35-2143-485E-A078-0074A5B0A551}"/>
              </a:ext>
            </a:extLst>
          </p:cNvPr>
          <p:cNvSpPr txBox="1"/>
          <p:nvPr/>
        </p:nvSpPr>
        <p:spPr>
          <a:xfrm>
            <a:off x="2105086" y="4344049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2" name="Google Shape;2630;p34">
            <a:extLst>
              <a:ext uri="{FF2B5EF4-FFF2-40B4-BE49-F238E27FC236}">
                <a16:creationId xmlns:a16="http://schemas.microsoft.com/office/drawing/2014/main" id="{6D64F744-34ED-427C-8BF3-6DE92BFBA70F}"/>
              </a:ext>
            </a:extLst>
          </p:cNvPr>
          <p:cNvSpPr txBox="1"/>
          <p:nvPr/>
        </p:nvSpPr>
        <p:spPr>
          <a:xfrm>
            <a:off x="2455444" y="4262293"/>
            <a:ext cx="1921880" cy="5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G 45.2</a:t>
            </a:r>
            <a:r>
              <a:rPr lang="hy-AM" sz="900" dirty="0">
                <a:latin typeface="GHEA Grapalat" panose="02000506050000020003" pitchFamily="50" charset="0"/>
              </a:rPr>
              <a:t> «Ավտոմեքենաների տեխնիկական սպասարկում և նորոգում»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36" name="Google Shape;2493;p34">
            <a:extLst>
              <a:ext uri="{FF2B5EF4-FFF2-40B4-BE49-F238E27FC236}">
                <a16:creationId xmlns:a16="http://schemas.microsoft.com/office/drawing/2014/main" id="{81780992-3401-407B-A306-AD506425DF83}"/>
              </a:ext>
            </a:extLst>
          </p:cNvPr>
          <p:cNvGrpSpPr/>
          <p:nvPr/>
        </p:nvGrpSpPr>
        <p:grpSpPr>
          <a:xfrm>
            <a:off x="182428" y="686472"/>
            <a:ext cx="858911" cy="1161178"/>
            <a:chOff x="1354980" y="1088199"/>
            <a:chExt cx="1394399" cy="1895936"/>
          </a:xfrm>
        </p:grpSpPr>
        <p:grpSp>
          <p:nvGrpSpPr>
            <p:cNvPr id="237" name="Google Shape;2494;p34">
              <a:extLst>
                <a:ext uri="{FF2B5EF4-FFF2-40B4-BE49-F238E27FC236}">
                  <a16:creationId xmlns:a16="http://schemas.microsoft.com/office/drawing/2014/main" id="{64D4DC88-84D5-4153-944D-694575747C15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257" name="Google Shape;2495;p34">
                <a:extLst>
                  <a:ext uri="{FF2B5EF4-FFF2-40B4-BE49-F238E27FC236}">
                    <a16:creationId xmlns:a16="http://schemas.microsoft.com/office/drawing/2014/main" id="{2A680C9F-C77B-4811-86ED-418476FA582D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8" name="Google Shape;2496;p34">
                <a:extLst>
                  <a:ext uri="{FF2B5EF4-FFF2-40B4-BE49-F238E27FC236}">
                    <a16:creationId xmlns:a16="http://schemas.microsoft.com/office/drawing/2014/main" id="{B901C482-F8A5-49E4-BBD9-19E391C69C29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000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38" name="Google Shape;2497;p34">
              <a:extLst>
                <a:ext uri="{FF2B5EF4-FFF2-40B4-BE49-F238E27FC236}">
                  <a16:creationId xmlns:a16="http://schemas.microsoft.com/office/drawing/2014/main" id="{A2A89832-E1C8-42B2-93AA-1955EF0109F0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245" name="Google Shape;2498;p34">
                <a:extLst>
                  <a:ext uri="{FF2B5EF4-FFF2-40B4-BE49-F238E27FC236}">
                    <a16:creationId xmlns:a16="http://schemas.microsoft.com/office/drawing/2014/main" id="{EADCAD33-B292-4C6C-9481-3ABD13E0D5E9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6" name="Google Shape;2499;p34">
                <a:extLst>
                  <a:ext uri="{FF2B5EF4-FFF2-40B4-BE49-F238E27FC236}">
                    <a16:creationId xmlns:a16="http://schemas.microsoft.com/office/drawing/2014/main" id="{816D05B5-E13C-4D68-AA35-4CFF65891756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7" name="Google Shape;2500;p34">
                <a:extLst>
                  <a:ext uri="{FF2B5EF4-FFF2-40B4-BE49-F238E27FC236}">
                    <a16:creationId xmlns:a16="http://schemas.microsoft.com/office/drawing/2014/main" id="{1B496206-0019-45EC-9434-DAACD1D5BFB6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8" name="Google Shape;2501;p34">
                <a:extLst>
                  <a:ext uri="{FF2B5EF4-FFF2-40B4-BE49-F238E27FC236}">
                    <a16:creationId xmlns:a16="http://schemas.microsoft.com/office/drawing/2014/main" id="{427CC984-FDDF-4D61-8642-534561C0834D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9" name="Google Shape;2502;p34">
                <a:extLst>
                  <a:ext uri="{FF2B5EF4-FFF2-40B4-BE49-F238E27FC236}">
                    <a16:creationId xmlns:a16="http://schemas.microsoft.com/office/drawing/2014/main" id="{25D650C1-2D75-470E-9B71-C5AA24F8A57D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" name="Google Shape;2503;p34">
                <a:extLst>
                  <a:ext uri="{FF2B5EF4-FFF2-40B4-BE49-F238E27FC236}">
                    <a16:creationId xmlns:a16="http://schemas.microsoft.com/office/drawing/2014/main" id="{33F64F6C-42E1-4B10-B0B5-4B86C7BE5652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1" name="Google Shape;2504;p34">
                <a:extLst>
                  <a:ext uri="{FF2B5EF4-FFF2-40B4-BE49-F238E27FC236}">
                    <a16:creationId xmlns:a16="http://schemas.microsoft.com/office/drawing/2014/main" id="{BFCD5316-7C76-4FFD-804E-8182173C5526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2" name="Google Shape;2505;p34">
                <a:extLst>
                  <a:ext uri="{FF2B5EF4-FFF2-40B4-BE49-F238E27FC236}">
                    <a16:creationId xmlns:a16="http://schemas.microsoft.com/office/drawing/2014/main" id="{8A7D6C5B-0A23-4564-A1EF-B30667A57CF3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3" name="Google Shape;2506;p34">
                <a:extLst>
                  <a:ext uri="{FF2B5EF4-FFF2-40B4-BE49-F238E27FC236}">
                    <a16:creationId xmlns:a16="http://schemas.microsoft.com/office/drawing/2014/main" id="{FA44BC96-ECA2-4BB3-9B92-AC2950F082AD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4" name="Google Shape;2507;p34">
                <a:extLst>
                  <a:ext uri="{FF2B5EF4-FFF2-40B4-BE49-F238E27FC236}">
                    <a16:creationId xmlns:a16="http://schemas.microsoft.com/office/drawing/2014/main" id="{436341D8-000C-4BA9-9A43-395A7EC45A3A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5" name="Google Shape;2508;p34">
                <a:extLst>
                  <a:ext uri="{FF2B5EF4-FFF2-40B4-BE49-F238E27FC236}">
                    <a16:creationId xmlns:a16="http://schemas.microsoft.com/office/drawing/2014/main" id="{97347753-147C-420E-BED5-9C0C14B0BF97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6" name="Google Shape;2509;p34">
                <a:extLst>
                  <a:ext uri="{FF2B5EF4-FFF2-40B4-BE49-F238E27FC236}">
                    <a16:creationId xmlns:a16="http://schemas.microsoft.com/office/drawing/2014/main" id="{FA1E2E91-0631-411D-86E4-13670E7484A7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39" name="Google Shape;2511;p34">
              <a:extLst>
                <a:ext uri="{FF2B5EF4-FFF2-40B4-BE49-F238E27FC236}">
                  <a16:creationId xmlns:a16="http://schemas.microsoft.com/office/drawing/2014/main" id="{497CAECF-18BD-460A-99D9-D7FE4371DD73}"/>
                </a:ext>
              </a:extLst>
            </p:cNvPr>
            <p:cNvSpPr/>
            <p:nvPr/>
          </p:nvSpPr>
          <p:spPr>
            <a:xfrm>
              <a:off x="1731824" y="2559106"/>
              <a:ext cx="10463" cy="227433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40" name="Google Shape;2512;p34">
              <a:extLst>
                <a:ext uri="{FF2B5EF4-FFF2-40B4-BE49-F238E27FC236}">
                  <a16:creationId xmlns:a16="http://schemas.microsoft.com/office/drawing/2014/main" id="{41A50290-2A40-43BA-9AA2-46B704875A5F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41" name="Google Shape;2513;p34">
              <a:extLst>
                <a:ext uri="{FF2B5EF4-FFF2-40B4-BE49-F238E27FC236}">
                  <a16:creationId xmlns:a16="http://schemas.microsoft.com/office/drawing/2014/main" id="{7E33AB02-BED7-447A-8B22-CEE206AEA581}"/>
                </a:ext>
              </a:extLst>
            </p:cNvPr>
            <p:cNvSpPr/>
            <p:nvPr/>
          </p:nvSpPr>
          <p:spPr>
            <a:xfrm>
              <a:off x="1539708" y="2403047"/>
              <a:ext cx="939956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242" name="Google Shape;2514;p34">
              <a:extLst>
                <a:ext uri="{FF2B5EF4-FFF2-40B4-BE49-F238E27FC236}">
                  <a16:creationId xmlns:a16="http://schemas.microsoft.com/office/drawing/2014/main" id="{6060CA12-F01C-4AA6-9373-998DC6F06F0F}"/>
                </a:ext>
              </a:extLst>
            </p:cNvPr>
            <p:cNvGrpSpPr/>
            <p:nvPr/>
          </p:nvGrpSpPr>
          <p:grpSpPr>
            <a:xfrm>
              <a:off x="1470027" y="2540740"/>
              <a:ext cx="1279352" cy="257138"/>
              <a:chOff x="1470027" y="2537240"/>
              <a:chExt cx="1279352" cy="257138"/>
            </a:xfrm>
          </p:grpSpPr>
          <p:sp>
            <p:nvSpPr>
              <p:cNvPr id="243" name="Google Shape;2515;p34">
                <a:extLst>
                  <a:ext uri="{FF2B5EF4-FFF2-40B4-BE49-F238E27FC236}">
                    <a16:creationId xmlns:a16="http://schemas.microsoft.com/office/drawing/2014/main" id="{7B037F75-61CD-4A4A-B6AF-04D381676DDC}"/>
                  </a:ext>
                </a:extLst>
              </p:cNvPr>
              <p:cNvSpPr txBox="1"/>
              <p:nvPr/>
            </p:nvSpPr>
            <p:spPr>
              <a:xfrm>
                <a:off x="1470027" y="2537240"/>
                <a:ext cx="255674" cy="246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C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44" name="Google Shape;2516;p34">
                <a:extLst>
                  <a:ext uri="{FF2B5EF4-FFF2-40B4-BE49-F238E27FC236}">
                    <a16:creationId xmlns:a16="http://schemas.microsoft.com/office/drawing/2014/main" id="{6E101105-DD2D-44D9-9DDF-7F4F5F459FDC}"/>
                  </a:ext>
                </a:extLst>
              </p:cNvPr>
              <p:cNvSpPr txBox="1"/>
              <p:nvPr/>
            </p:nvSpPr>
            <p:spPr>
              <a:xfrm>
                <a:off x="1657558" y="2538838"/>
                <a:ext cx="1091821" cy="25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41․2 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259" name="object 40">
            <a:extLst>
              <a:ext uri="{FF2B5EF4-FFF2-40B4-BE49-F238E27FC236}">
                <a16:creationId xmlns:a16="http://schemas.microsoft.com/office/drawing/2014/main" id="{9DA5D088-5BEC-483F-850A-C49F7F9B1149}"/>
              </a:ext>
            </a:extLst>
          </p:cNvPr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380099" y="968045"/>
            <a:ext cx="343102" cy="332824"/>
          </a:xfrm>
          <a:prstGeom prst="rect">
            <a:avLst/>
          </a:prstGeom>
        </p:spPr>
      </p:pic>
      <p:grpSp>
        <p:nvGrpSpPr>
          <p:cNvPr id="260" name="Google Shape;2493;p34">
            <a:extLst>
              <a:ext uri="{FF2B5EF4-FFF2-40B4-BE49-F238E27FC236}">
                <a16:creationId xmlns:a16="http://schemas.microsoft.com/office/drawing/2014/main" id="{0B1A8E25-0EB5-4878-8787-24A21D13244D}"/>
              </a:ext>
            </a:extLst>
          </p:cNvPr>
          <p:cNvGrpSpPr/>
          <p:nvPr/>
        </p:nvGrpSpPr>
        <p:grpSpPr>
          <a:xfrm>
            <a:off x="983533" y="680038"/>
            <a:ext cx="807165" cy="1167842"/>
            <a:chOff x="1354980" y="1088199"/>
            <a:chExt cx="1310393" cy="1895936"/>
          </a:xfrm>
        </p:grpSpPr>
        <p:grpSp>
          <p:nvGrpSpPr>
            <p:cNvPr id="261" name="Google Shape;2494;p34">
              <a:extLst>
                <a:ext uri="{FF2B5EF4-FFF2-40B4-BE49-F238E27FC236}">
                  <a16:creationId xmlns:a16="http://schemas.microsoft.com/office/drawing/2014/main" id="{1E6B52BC-C1FE-488F-80C1-ECDD03C62560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281" name="Google Shape;2495;p34">
                <a:extLst>
                  <a:ext uri="{FF2B5EF4-FFF2-40B4-BE49-F238E27FC236}">
                    <a16:creationId xmlns:a16="http://schemas.microsoft.com/office/drawing/2014/main" id="{3C7C7822-CB44-4945-B19B-B397154BF9C5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82" name="Google Shape;2496;p34">
                <a:extLst>
                  <a:ext uri="{FF2B5EF4-FFF2-40B4-BE49-F238E27FC236}">
                    <a16:creationId xmlns:a16="http://schemas.microsoft.com/office/drawing/2014/main" id="{5E7164F3-433B-4AEC-AF5E-EF7ADD70B287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000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62" name="Google Shape;2497;p34">
              <a:extLst>
                <a:ext uri="{FF2B5EF4-FFF2-40B4-BE49-F238E27FC236}">
                  <a16:creationId xmlns:a16="http://schemas.microsoft.com/office/drawing/2014/main" id="{B6755B5A-FDF8-4287-8636-4D1BA6DD7C92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269" name="Google Shape;2498;p34">
                <a:extLst>
                  <a:ext uri="{FF2B5EF4-FFF2-40B4-BE49-F238E27FC236}">
                    <a16:creationId xmlns:a16="http://schemas.microsoft.com/office/drawing/2014/main" id="{CA0727D6-D0CC-4BE3-979F-4512CAC0788D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0" name="Google Shape;2499;p34">
                <a:extLst>
                  <a:ext uri="{FF2B5EF4-FFF2-40B4-BE49-F238E27FC236}">
                    <a16:creationId xmlns:a16="http://schemas.microsoft.com/office/drawing/2014/main" id="{959EA13C-8B95-4CE4-8C73-B9C915F5034D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1" name="Google Shape;2500;p34">
                <a:extLst>
                  <a:ext uri="{FF2B5EF4-FFF2-40B4-BE49-F238E27FC236}">
                    <a16:creationId xmlns:a16="http://schemas.microsoft.com/office/drawing/2014/main" id="{F2B0CD50-295D-4120-84C1-F09F629A6BEC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2" name="Google Shape;2501;p34">
                <a:extLst>
                  <a:ext uri="{FF2B5EF4-FFF2-40B4-BE49-F238E27FC236}">
                    <a16:creationId xmlns:a16="http://schemas.microsoft.com/office/drawing/2014/main" id="{60E6335D-6AB6-46BE-8ADB-77CD7C8352C2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3" name="Google Shape;2502;p34">
                <a:extLst>
                  <a:ext uri="{FF2B5EF4-FFF2-40B4-BE49-F238E27FC236}">
                    <a16:creationId xmlns:a16="http://schemas.microsoft.com/office/drawing/2014/main" id="{476D49C1-2E76-4A77-833C-8CAE9C220F75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4" name="Google Shape;2503;p34">
                <a:extLst>
                  <a:ext uri="{FF2B5EF4-FFF2-40B4-BE49-F238E27FC236}">
                    <a16:creationId xmlns:a16="http://schemas.microsoft.com/office/drawing/2014/main" id="{C557B898-4C6D-4F97-82D1-2BC4682B7D46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5" name="Google Shape;2504;p34">
                <a:extLst>
                  <a:ext uri="{FF2B5EF4-FFF2-40B4-BE49-F238E27FC236}">
                    <a16:creationId xmlns:a16="http://schemas.microsoft.com/office/drawing/2014/main" id="{8C13BE54-8C6A-4E68-BE35-998FC51E56E4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6" name="Google Shape;2505;p34">
                <a:extLst>
                  <a:ext uri="{FF2B5EF4-FFF2-40B4-BE49-F238E27FC236}">
                    <a16:creationId xmlns:a16="http://schemas.microsoft.com/office/drawing/2014/main" id="{06EE9DA7-80A8-4421-80A8-B9B63DB6E141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7" name="Google Shape;2506;p34">
                <a:extLst>
                  <a:ext uri="{FF2B5EF4-FFF2-40B4-BE49-F238E27FC236}">
                    <a16:creationId xmlns:a16="http://schemas.microsoft.com/office/drawing/2014/main" id="{D93C3986-7F2A-4A0A-BAC8-EC44E2C0A1DE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8" name="Google Shape;2507;p34">
                <a:extLst>
                  <a:ext uri="{FF2B5EF4-FFF2-40B4-BE49-F238E27FC236}">
                    <a16:creationId xmlns:a16="http://schemas.microsoft.com/office/drawing/2014/main" id="{44EEC2D2-EF2F-4A22-8BAB-5239FCC9AFCC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9" name="Google Shape;2508;p34">
                <a:extLst>
                  <a:ext uri="{FF2B5EF4-FFF2-40B4-BE49-F238E27FC236}">
                    <a16:creationId xmlns:a16="http://schemas.microsoft.com/office/drawing/2014/main" id="{E5BC1D41-47B5-40F8-905C-085537A767D9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80" name="Google Shape;2509;p34">
                <a:extLst>
                  <a:ext uri="{FF2B5EF4-FFF2-40B4-BE49-F238E27FC236}">
                    <a16:creationId xmlns:a16="http://schemas.microsoft.com/office/drawing/2014/main" id="{EEC840DE-25E7-4D03-AD99-EE628CD640FD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63" name="Google Shape;2511;p34">
              <a:extLst>
                <a:ext uri="{FF2B5EF4-FFF2-40B4-BE49-F238E27FC236}">
                  <a16:creationId xmlns:a16="http://schemas.microsoft.com/office/drawing/2014/main" id="{26B1DFD4-4660-46C8-8D17-D060581304C5}"/>
                </a:ext>
              </a:extLst>
            </p:cNvPr>
            <p:cNvSpPr/>
            <p:nvPr/>
          </p:nvSpPr>
          <p:spPr>
            <a:xfrm>
              <a:off x="1690445" y="2541712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64" name="Google Shape;2512;p34">
              <a:extLst>
                <a:ext uri="{FF2B5EF4-FFF2-40B4-BE49-F238E27FC236}">
                  <a16:creationId xmlns:a16="http://schemas.microsoft.com/office/drawing/2014/main" id="{90D7A837-4BA7-4166-811E-8B46F73A0C17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65" name="Google Shape;2513;p34">
              <a:extLst>
                <a:ext uri="{FF2B5EF4-FFF2-40B4-BE49-F238E27FC236}">
                  <a16:creationId xmlns:a16="http://schemas.microsoft.com/office/drawing/2014/main" id="{12D10E5B-1EF0-4947-95AA-338CD7C6BD86}"/>
                </a:ext>
              </a:extLst>
            </p:cNvPr>
            <p:cNvSpPr/>
            <p:nvPr/>
          </p:nvSpPr>
          <p:spPr>
            <a:xfrm>
              <a:off x="1547440" y="2397473"/>
              <a:ext cx="939954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grpSp>
          <p:nvGrpSpPr>
            <p:cNvPr id="266" name="Google Shape;2514;p34">
              <a:extLst>
                <a:ext uri="{FF2B5EF4-FFF2-40B4-BE49-F238E27FC236}">
                  <a16:creationId xmlns:a16="http://schemas.microsoft.com/office/drawing/2014/main" id="{B7BA985C-F555-4345-9701-454BB9B031D0}"/>
                </a:ext>
              </a:extLst>
            </p:cNvPr>
            <p:cNvGrpSpPr/>
            <p:nvPr/>
          </p:nvGrpSpPr>
          <p:grpSpPr>
            <a:xfrm>
              <a:off x="1379889" y="2534928"/>
              <a:ext cx="1266400" cy="246899"/>
              <a:chOff x="1379889" y="2531428"/>
              <a:chExt cx="1266400" cy="246899"/>
            </a:xfrm>
          </p:grpSpPr>
          <p:sp>
            <p:nvSpPr>
              <p:cNvPr id="267" name="Google Shape;2515;p34">
                <a:extLst>
                  <a:ext uri="{FF2B5EF4-FFF2-40B4-BE49-F238E27FC236}">
                    <a16:creationId xmlns:a16="http://schemas.microsoft.com/office/drawing/2014/main" id="{CCF7045A-BC3D-4E50-A6AD-BAEEE0FE33DE}"/>
                  </a:ext>
                </a:extLst>
              </p:cNvPr>
              <p:cNvSpPr txBox="1"/>
              <p:nvPr/>
            </p:nvSpPr>
            <p:spPr>
              <a:xfrm>
                <a:off x="1379889" y="2531428"/>
                <a:ext cx="398699" cy="24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F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68" name="Google Shape;2516;p34">
                <a:extLst>
                  <a:ext uri="{FF2B5EF4-FFF2-40B4-BE49-F238E27FC236}">
                    <a16:creationId xmlns:a16="http://schemas.microsoft.com/office/drawing/2014/main" id="{49EA6241-CF45-473F-9F03-ABBA27FEAB00}"/>
                  </a:ext>
                </a:extLst>
              </p:cNvPr>
              <p:cNvSpPr txBox="1"/>
              <p:nvPr/>
            </p:nvSpPr>
            <p:spPr>
              <a:xfrm>
                <a:off x="1551472" y="2574350"/>
                <a:ext cx="1094817" cy="180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77,4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283" name="object 44">
            <a:extLst>
              <a:ext uri="{FF2B5EF4-FFF2-40B4-BE49-F238E27FC236}">
                <a16:creationId xmlns:a16="http://schemas.microsoft.com/office/drawing/2014/main" id="{3187A19F-3E14-4D49-9608-F1CFD41D2739}"/>
              </a:ext>
            </a:extLst>
          </p:cNvPr>
          <p:cNvPicPr/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823" y="886799"/>
            <a:ext cx="443525" cy="443525"/>
          </a:xfrm>
          <a:prstGeom prst="rect">
            <a:avLst/>
          </a:prstGeom>
        </p:spPr>
      </p:pic>
      <p:grpSp>
        <p:nvGrpSpPr>
          <p:cNvPr id="284" name="Google Shape;2493;p34">
            <a:extLst>
              <a:ext uri="{FF2B5EF4-FFF2-40B4-BE49-F238E27FC236}">
                <a16:creationId xmlns:a16="http://schemas.microsoft.com/office/drawing/2014/main" id="{D7FE69F0-DB97-4BE2-913D-CC183CEA854C}"/>
              </a:ext>
            </a:extLst>
          </p:cNvPr>
          <p:cNvGrpSpPr/>
          <p:nvPr/>
        </p:nvGrpSpPr>
        <p:grpSpPr>
          <a:xfrm>
            <a:off x="1777078" y="679484"/>
            <a:ext cx="822375" cy="1167842"/>
            <a:chOff x="1354980" y="1088199"/>
            <a:chExt cx="1335087" cy="1895936"/>
          </a:xfrm>
        </p:grpSpPr>
        <p:grpSp>
          <p:nvGrpSpPr>
            <p:cNvPr id="285" name="Google Shape;2494;p34">
              <a:extLst>
                <a:ext uri="{FF2B5EF4-FFF2-40B4-BE49-F238E27FC236}">
                  <a16:creationId xmlns:a16="http://schemas.microsoft.com/office/drawing/2014/main" id="{10AD9D76-1692-477E-B1A3-ABFA37AE4A6F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13" name="Google Shape;2495;p34">
                <a:extLst>
                  <a:ext uri="{FF2B5EF4-FFF2-40B4-BE49-F238E27FC236}">
                    <a16:creationId xmlns:a16="http://schemas.microsoft.com/office/drawing/2014/main" id="{51C725DA-763F-4324-A6BB-BBCE99E7F24F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4" name="Google Shape;2496;p34">
                <a:extLst>
                  <a:ext uri="{FF2B5EF4-FFF2-40B4-BE49-F238E27FC236}">
                    <a16:creationId xmlns:a16="http://schemas.microsoft.com/office/drawing/2014/main" id="{95D5E72F-7471-4F7B-B8FF-BBCF6047B713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86" name="Google Shape;2497;p34">
              <a:extLst>
                <a:ext uri="{FF2B5EF4-FFF2-40B4-BE49-F238E27FC236}">
                  <a16:creationId xmlns:a16="http://schemas.microsoft.com/office/drawing/2014/main" id="{02E8EF08-36C1-4131-84CE-D42B56825CA0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293" name="Google Shape;2498;p34">
                <a:extLst>
                  <a:ext uri="{FF2B5EF4-FFF2-40B4-BE49-F238E27FC236}">
                    <a16:creationId xmlns:a16="http://schemas.microsoft.com/office/drawing/2014/main" id="{23C6773C-DC1B-4AA7-A49F-6CC204293FA1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4" name="Google Shape;2499;p34">
                <a:extLst>
                  <a:ext uri="{FF2B5EF4-FFF2-40B4-BE49-F238E27FC236}">
                    <a16:creationId xmlns:a16="http://schemas.microsoft.com/office/drawing/2014/main" id="{FBF232B0-B410-4DCB-9B8B-8C4896D3533C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5" name="Google Shape;2500;p34">
                <a:extLst>
                  <a:ext uri="{FF2B5EF4-FFF2-40B4-BE49-F238E27FC236}">
                    <a16:creationId xmlns:a16="http://schemas.microsoft.com/office/drawing/2014/main" id="{7AC85BA0-3D4C-48A7-9748-D2ABB3A5CFFE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6" name="Google Shape;2501;p34">
                <a:extLst>
                  <a:ext uri="{FF2B5EF4-FFF2-40B4-BE49-F238E27FC236}">
                    <a16:creationId xmlns:a16="http://schemas.microsoft.com/office/drawing/2014/main" id="{17AFDB5B-E417-4AEA-9A6A-EDC4419D7047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7" name="Google Shape;2502;p34">
                <a:extLst>
                  <a:ext uri="{FF2B5EF4-FFF2-40B4-BE49-F238E27FC236}">
                    <a16:creationId xmlns:a16="http://schemas.microsoft.com/office/drawing/2014/main" id="{86BBF9C8-10FB-4537-A5FA-32E0620EF675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8" name="Google Shape;2503;p34">
                <a:extLst>
                  <a:ext uri="{FF2B5EF4-FFF2-40B4-BE49-F238E27FC236}">
                    <a16:creationId xmlns:a16="http://schemas.microsoft.com/office/drawing/2014/main" id="{8C7523DB-F45E-4F1B-A0BA-E26C254A4305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9" name="Google Shape;2504;p34">
                <a:extLst>
                  <a:ext uri="{FF2B5EF4-FFF2-40B4-BE49-F238E27FC236}">
                    <a16:creationId xmlns:a16="http://schemas.microsoft.com/office/drawing/2014/main" id="{0A179E1D-5ACF-4813-9761-CB8BB4C957EC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01" name="Google Shape;2505;p34">
                <a:extLst>
                  <a:ext uri="{FF2B5EF4-FFF2-40B4-BE49-F238E27FC236}">
                    <a16:creationId xmlns:a16="http://schemas.microsoft.com/office/drawing/2014/main" id="{C1EC1E62-6453-47F8-84C5-D2A4F2995347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09" name="Google Shape;2506;p34">
                <a:extLst>
                  <a:ext uri="{FF2B5EF4-FFF2-40B4-BE49-F238E27FC236}">
                    <a16:creationId xmlns:a16="http://schemas.microsoft.com/office/drawing/2014/main" id="{F2917B21-5DE8-4361-A32D-A0212640B6F0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0" name="Google Shape;2507;p34">
                <a:extLst>
                  <a:ext uri="{FF2B5EF4-FFF2-40B4-BE49-F238E27FC236}">
                    <a16:creationId xmlns:a16="http://schemas.microsoft.com/office/drawing/2014/main" id="{2D8B5D16-99BB-43E9-A13F-F4C430B1F63F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1" name="Google Shape;2508;p34">
                <a:extLst>
                  <a:ext uri="{FF2B5EF4-FFF2-40B4-BE49-F238E27FC236}">
                    <a16:creationId xmlns:a16="http://schemas.microsoft.com/office/drawing/2014/main" id="{ECE3A0CF-2491-4257-AEB7-AF8EE868F0BB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2" name="Google Shape;2509;p34">
                <a:extLst>
                  <a:ext uri="{FF2B5EF4-FFF2-40B4-BE49-F238E27FC236}">
                    <a16:creationId xmlns:a16="http://schemas.microsoft.com/office/drawing/2014/main" id="{4887CE42-DCAC-4FFE-B3CC-FD685F56FC97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87" name="Google Shape;2511;p34">
              <a:extLst>
                <a:ext uri="{FF2B5EF4-FFF2-40B4-BE49-F238E27FC236}">
                  <a16:creationId xmlns:a16="http://schemas.microsoft.com/office/drawing/2014/main" id="{98D233B9-AE82-44BB-9768-5F754600DCFE}"/>
                </a:ext>
              </a:extLst>
            </p:cNvPr>
            <p:cNvSpPr/>
            <p:nvPr/>
          </p:nvSpPr>
          <p:spPr>
            <a:xfrm>
              <a:off x="1717620" y="2509736"/>
              <a:ext cx="10464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88" name="Google Shape;2512;p34">
              <a:extLst>
                <a:ext uri="{FF2B5EF4-FFF2-40B4-BE49-F238E27FC236}">
                  <a16:creationId xmlns:a16="http://schemas.microsoft.com/office/drawing/2014/main" id="{64EBAB01-5CE2-4B3A-8754-8CBF400F2277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89" name="Google Shape;2513;p34">
              <a:extLst>
                <a:ext uri="{FF2B5EF4-FFF2-40B4-BE49-F238E27FC236}">
                  <a16:creationId xmlns:a16="http://schemas.microsoft.com/office/drawing/2014/main" id="{5646F376-35AA-4C63-B5D1-F92974E5A4F5}"/>
                </a:ext>
              </a:extLst>
            </p:cNvPr>
            <p:cNvSpPr/>
            <p:nvPr/>
          </p:nvSpPr>
          <p:spPr>
            <a:xfrm>
              <a:off x="1539709" y="2396543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290" name="Google Shape;2514;p34">
              <a:extLst>
                <a:ext uri="{FF2B5EF4-FFF2-40B4-BE49-F238E27FC236}">
                  <a16:creationId xmlns:a16="http://schemas.microsoft.com/office/drawing/2014/main" id="{DF067958-82D0-4724-AFB7-235A8E173142}"/>
                </a:ext>
              </a:extLst>
            </p:cNvPr>
            <p:cNvGrpSpPr/>
            <p:nvPr/>
          </p:nvGrpSpPr>
          <p:grpSpPr>
            <a:xfrm>
              <a:off x="1456228" y="2531373"/>
              <a:ext cx="1233839" cy="246896"/>
              <a:chOff x="1456228" y="2527873"/>
              <a:chExt cx="1233839" cy="246896"/>
            </a:xfrm>
          </p:grpSpPr>
          <p:sp>
            <p:nvSpPr>
              <p:cNvPr id="291" name="Google Shape;2515;p34">
                <a:extLst>
                  <a:ext uri="{FF2B5EF4-FFF2-40B4-BE49-F238E27FC236}">
                    <a16:creationId xmlns:a16="http://schemas.microsoft.com/office/drawing/2014/main" id="{1FC0CCB0-CE43-42E4-91A9-329DFCEA75C5}"/>
                  </a:ext>
                </a:extLst>
              </p:cNvPr>
              <p:cNvSpPr txBox="1"/>
              <p:nvPr/>
            </p:nvSpPr>
            <p:spPr>
              <a:xfrm>
                <a:off x="1456228" y="2527873"/>
                <a:ext cx="260952" cy="2468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D</a:t>
                </a:r>
                <a:endParaRPr sz="105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92" name="Google Shape;2516;p34">
                <a:extLst>
                  <a:ext uri="{FF2B5EF4-FFF2-40B4-BE49-F238E27FC236}">
                    <a16:creationId xmlns:a16="http://schemas.microsoft.com/office/drawing/2014/main" id="{07A33BAB-62BB-4C15-AF20-5E20C7F33F7D}"/>
                  </a:ext>
                </a:extLst>
              </p:cNvPr>
              <p:cNvSpPr txBox="1"/>
              <p:nvPr/>
            </p:nvSpPr>
            <p:spPr>
              <a:xfrm>
                <a:off x="1628860" y="2577174"/>
                <a:ext cx="1061209" cy="180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3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6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․3</a:t>
                </a:r>
                <a:r>
                  <a:rPr lang="en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315" name="Picture 2" descr="Energy Icon PNGs for Free Download">
            <a:extLst>
              <a:ext uri="{FF2B5EF4-FFF2-40B4-BE49-F238E27FC236}">
                <a16:creationId xmlns:a16="http://schemas.microsoft.com/office/drawing/2014/main" id="{3FBFC3A9-7A5A-411E-8C4F-4A30FC53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5" y="913267"/>
            <a:ext cx="679218" cy="411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6" name="Google Shape;2493;p34">
            <a:extLst>
              <a:ext uri="{FF2B5EF4-FFF2-40B4-BE49-F238E27FC236}">
                <a16:creationId xmlns:a16="http://schemas.microsoft.com/office/drawing/2014/main" id="{AEF00E49-B0DA-49AB-B1F3-2B6B5CAF8F01}"/>
              </a:ext>
            </a:extLst>
          </p:cNvPr>
          <p:cNvGrpSpPr/>
          <p:nvPr/>
        </p:nvGrpSpPr>
        <p:grpSpPr>
          <a:xfrm>
            <a:off x="2577334" y="680420"/>
            <a:ext cx="823987" cy="1167842"/>
            <a:chOff x="1354980" y="1088199"/>
            <a:chExt cx="1337703" cy="1895936"/>
          </a:xfrm>
        </p:grpSpPr>
        <p:grpSp>
          <p:nvGrpSpPr>
            <p:cNvPr id="317" name="Google Shape;2494;p34">
              <a:extLst>
                <a:ext uri="{FF2B5EF4-FFF2-40B4-BE49-F238E27FC236}">
                  <a16:creationId xmlns:a16="http://schemas.microsoft.com/office/drawing/2014/main" id="{13525D29-0C4C-4535-9CE2-7255E9C047F2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37" name="Google Shape;2495;p34">
                <a:extLst>
                  <a:ext uri="{FF2B5EF4-FFF2-40B4-BE49-F238E27FC236}">
                    <a16:creationId xmlns:a16="http://schemas.microsoft.com/office/drawing/2014/main" id="{83FD8815-2B09-4928-ACC9-8595FB5615F7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8" name="Google Shape;2496;p34">
                <a:extLst>
                  <a:ext uri="{FF2B5EF4-FFF2-40B4-BE49-F238E27FC236}">
                    <a16:creationId xmlns:a16="http://schemas.microsoft.com/office/drawing/2014/main" id="{C8B611FE-7796-4A78-9523-169C625FCDB4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00" cap="flat" cmpd="sng">
                <a:solidFill>
                  <a:schemeClr val="accent1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18" name="Google Shape;2497;p34">
              <a:extLst>
                <a:ext uri="{FF2B5EF4-FFF2-40B4-BE49-F238E27FC236}">
                  <a16:creationId xmlns:a16="http://schemas.microsoft.com/office/drawing/2014/main" id="{7CB4E33D-4FF0-4AF8-AC39-8BF744742FF0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25" name="Google Shape;2498;p34">
                <a:extLst>
                  <a:ext uri="{FF2B5EF4-FFF2-40B4-BE49-F238E27FC236}">
                    <a16:creationId xmlns:a16="http://schemas.microsoft.com/office/drawing/2014/main" id="{7A48E906-4931-4AE6-BEEB-336217CF53C1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6" name="Google Shape;2499;p34">
                <a:extLst>
                  <a:ext uri="{FF2B5EF4-FFF2-40B4-BE49-F238E27FC236}">
                    <a16:creationId xmlns:a16="http://schemas.microsoft.com/office/drawing/2014/main" id="{85751F7E-AD20-4C49-86B6-4307F1C6E4F4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7" name="Google Shape;2500;p34">
                <a:extLst>
                  <a:ext uri="{FF2B5EF4-FFF2-40B4-BE49-F238E27FC236}">
                    <a16:creationId xmlns:a16="http://schemas.microsoft.com/office/drawing/2014/main" id="{D2969762-F0DD-4169-A26E-4B13B89376EE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8" name="Google Shape;2501;p34">
                <a:extLst>
                  <a:ext uri="{FF2B5EF4-FFF2-40B4-BE49-F238E27FC236}">
                    <a16:creationId xmlns:a16="http://schemas.microsoft.com/office/drawing/2014/main" id="{219713D9-6037-41E8-8D31-CAB5ABCFC77F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9" name="Google Shape;2502;p34">
                <a:extLst>
                  <a:ext uri="{FF2B5EF4-FFF2-40B4-BE49-F238E27FC236}">
                    <a16:creationId xmlns:a16="http://schemas.microsoft.com/office/drawing/2014/main" id="{678F349B-10D8-4C4C-8817-40A969BBEBBB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0" name="Google Shape;2503;p34">
                <a:extLst>
                  <a:ext uri="{FF2B5EF4-FFF2-40B4-BE49-F238E27FC236}">
                    <a16:creationId xmlns:a16="http://schemas.microsoft.com/office/drawing/2014/main" id="{653E2E7B-ADF2-4BF3-AC3C-C25ECD2C71B2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1" name="Google Shape;2504;p34">
                <a:extLst>
                  <a:ext uri="{FF2B5EF4-FFF2-40B4-BE49-F238E27FC236}">
                    <a16:creationId xmlns:a16="http://schemas.microsoft.com/office/drawing/2014/main" id="{B4190EB9-1CD7-421D-9A71-FEE75F1A2B53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2" name="Google Shape;2505;p34">
                <a:extLst>
                  <a:ext uri="{FF2B5EF4-FFF2-40B4-BE49-F238E27FC236}">
                    <a16:creationId xmlns:a16="http://schemas.microsoft.com/office/drawing/2014/main" id="{7471B3C6-91F7-46A5-BB09-802CF4F4278A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3" name="Google Shape;2506;p34">
                <a:extLst>
                  <a:ext uri="{FF2B5EF4-FFF2-40B4-BE49-F238E27FC236}">
                    <a16:creationId xmlns:a16="http://schemas.microsoft.com/office/drawing/2014/main" id="{43593482-ADCC-47BB-8CCF-25E03CEFF13F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4" name="Google Shape;2507;p34">
                <a:extLst>
                  <a:ext uri="{FF2B5EF4-FFF2-40B4-BE49-F238E27FC236}">
                    <a16:creationId xmlns:a16="http://schemas.microsoft.com/office/drawing/2014/main" id="{7F72BCA5-1044-4624-9324-185B6A030248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5" name="Google Shape;2508;p34">
                <a:extLst>
                  <a:ext uri="{FF2B5EF4-FFF2-40B4-BE49-F238E27FC236}">
                    <a16:creationId xmlns:a16="http://schemas.microsoft.com/office/drawing/2014/main" id="{0DDF2161-BBC8-424D-90C6-3EC9434A0F0C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6" name="Google Shape;2509;p34">
                <a:extLst>
                  <a:ext uri="{FF2B5EF4-FFF2-40B4-BE49-F238E27FC236}">
                    <a16:creationId xmlns:a16="http://schemas.microsoft.com/office/drawing/2014/main" id="{7A19E311-1B90-410A-9651-2C6A1A215914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19" name="Google Shape;2511;p34">
              <a:extLst>
                <a:ext uri="{FF2B5EF4-FFF2-40B4-BE49-F238E27FC236}">
                  <a16:creationId xmlns:a16="http://schemas.microsoft.com/office/drawing/2014/main" id="{03A6665A-0518-4B95-A291-948E253F10C1}"/>
                </a:ext>
              </a:extLst>
            </p:cNvPr>
            <p:cNvSpPr/>
            <p:nvPr/>
          </p:nvSpPr>
          <p:spPr>
            <a:xfrm>
              <a:off x="1733576" y="2532072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D07E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20" name="Google Shape;2512;p34">
              <a:extLst>
                <a:ext uri="{FF2B5EF4-FFF2-40B4-BE49-F238E27FC236}">
                  <a16:creationId xmlns:a16="http://schemas.microsoft.com/office/drawing/2014/main" id="{125B491F-8F81-4A4E-92C6-B6A5C34D5F25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21" name="Google Shape;2513;p34">
              <a:extLst>
                <a:ext uri="{FF2B5EF4-FFF2-40B4-BE49-F238E27FC236}">
                  <a16:creationId xmlns:a16="http://schemas.microsoft.com/office/drawing/2014/main" id="{C4DCB2D4-5443-462A-B47A-C6A370DB2447}"/>
                </a:ext>
              </a:extLst>
            </p:cNvPr>
            <p:cNvSpPr/>
            <p:nvPr/>
          </p:nvSpPr>
          <p:spPr>
            <a:xfrm>
              <a:off x="1539708" y="2383071"/>
              <a:ext cx="939954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322" name="Google Shape;2514;p34">
              <a:extLst>
                <a:ext uri="{FF2B5EF4-FFF2-40B4-BE49-F238E27FC236}">
                  <a16:creationId xmlns:a16="http://schemas.microsoft.com/office/drawing/2014/main" id="{28383219-C31B-412F-A4F9-AFC975431B22}"/>
                </a:ext>
              </a:extLst>
            </p:cNvPr>
            <p:cNvGrpSpPr/>
            <p:nvPr/>
          </p:nvGrpSpPr>
          <p:grpSpPr>
            <a:xfrm>
              <a:off x="1484546" y="2548730"/>
              <a:ext cx="1208137" cy="228088"/>
              <a:chOff x="1484546" y="2545230"/>
              <a:chExt cx="1208137" cy="228088"/>
            </a:xfrm>
          </p:grpSpPr>
          <p:sp>
            <p:nvSpPr>
              <p:cNvPr id="323" name="Google Shape;2515;p34">
                <a:extLst>
                  <a:ext uri="{FF2B5EF4-FFF2-40B4-BE49-F238E27FC236}">
                    <a16:creationId xmlns:a16="http://schemas.microsoft.com/office/drawing/2014/main" id="{11491C0F-42B6-4E59-867A-C4E471F9A362}"/>
                  </a:ext>
                </a:extLst>
              </p:cNvPr>
              <p:cNvSpPr txBox="1"/>
              <p:nvPr/>
            </p:nvSpPr>
            <p:spPr>
              <a:xfrm>
                <a:off x="1484546" y="2545230"/>
                <a:ext cx="230649" cy="228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H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24" name="Google Shape;2516;p34">
                <a:extLst>
                  <a:ext uri="{FF2B5EF4-FFF2-40B4-BE49-F238E27FC236}">
                    <a16:creationId xmlns:a16="http://schemas.microsoft.com/office/drawing/2014/main" id="{A264DC69-E5AA-4F7D-A1F7-BE0414400CF8}"/>
                  </a:ext>
                </a:extLst>
              </p:cNvPr>
              <p:cNvSpPr txBox="1"/>
              <p:nvPr/>
            </p:nvSpPr>
            <p:spPr>
              <a:xfrm>
                <a:off x="1658440" y="2567619"/>
                <a:ext cx="1034243" cy="200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>
                  <a:buNone/>
                  <a:defRPr sz="1000">
                    <a:latin typeface="Fira Sans Extra Condensed SemiBold"/>
                    <a:ea typeface="Fira Sans Extra Condensed SemiBold"/>
                    <a:cs typeface="Fira Sans Extra Condensed SemiBold"/>
                  </a:defRPr>
                </a:lvl1pPr>
              </a:lstStyle>
              <a:p>
                <a:r>
                  <a:rPr lang="ru-RU" sz="800" dirty="0">
                    <a:latin typeface="GHEA Grapalat" panose="02000506050000020003" pitchFamily="50" charset="0"/>
                    <a:sym typeface="Fira Sans Extra Condensed SemiBold"/>
                  </a:rPr>
                  <a:t>2</a:t>
                </a:r>
                <a:r>
                  <a:rPr lang="hy-AM" sz="800" dirty="0">
                    <a:latin typeface="GHEA Grapalat" panose="02000506050000020003" pitchFamily="50" charset="0"/>
                    <a:sym typeface="Fira Sans Extra Condensed SemiBold"/>
                  </a:rPr>
                  <a:t>8</a:t>
                </a:r>
                <a:r>
                  <a:rPr lang="en" sz="800" dirty="0">
                    <a:latin typeface="GHEA Grapalat" panose="02000506050000020003" pitchFamily="50" charset="0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sym typeface="Fira Sans Extra Condensed SemiBold"/>
                </a:endParaRPr>
              </a:p>
            </p:txBody>
          </p:sp>
        </p:grpSp>
      </p:grpSp>
      <p:pic>
        <p:nvPicPr>
          <p:cNvPr id="339" name="object 46">
            <a:extLst>
              <a:ext uri="{FF2B5EF4-FFF2-40B4-BE49-F238E27FC236}">
                <a16:creationId xmlns:a16="http://schemas.microsoft.com/office/drawing/2014/main" id="{1CA63482-A6EF-4D16-8C77-8322240CDC63}"/>
              </a:ext>
            </a:extLst>
          </p:cNvPr>
          <p:cNvPicPr/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2778905" y="1044462"/>
            <a:ext cx="390175" cy="210094"/>
          </a:xfrm>
          <a:prstGeom prst="rect">
            <a:avLst/>
          </a:prstGeom>
        </p:spPr>
      </p:pic>
      <p:grpSp>
        <p:nvGrpSpPr>
          <p:cNvPr id="340" name="Google Shape;2493;p34">
            <a:extLst>
              <a:ext uri="{FF2B5EF4-FFF2-40B4-BE49-F238E27FC236}">
                <a16:creationId xmlns:a16="http://schemas.microsoft.com/office/drawing/2014/main" id="{3A38F72D-CEA4-48E9-A280-5593509410FC}"/>
              </a:ext>
            </a:extLst>
          </p:cNvPr>
          <p:cNvGrpSpPr/>
          <p:nvPr/>
        </p:nvGrpSpPr>
        <p:grpSpPr>
          <a:xfrm>
            <a:off x="3381538" y="675773"/>
            <a:ext cx="834313" cy="1167842"/>
            <a:chOff x="1354980" y="1088199"/>
            <a:chExt cx="1354468" cy="1895936"/>
          </a:xfrm>
        </p:grpSpPr>
        <p:grpSp>
          <p:nvGrpSpPr>
            <p:cNvPr id="341" name="Google Shape;2494;p34">
              <a:extLst>
                <a:ext uri="{FF2B5EF4-FFF2-40B4-BE49-F238E27FC236}">
                  <a16:creationId xmlns:a16="http://schemas.microsoft.com/office/drawing/2014/main" id="{0710A57C-DCAE-450E-ADDC-97E9D73EE23B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61" name="Google Shape;2495;p34">
                <a:extLst>
                  <a:ext uri="{FF2B5EF4-FFF2-40B4-BE49-F238E27FC236}">
                    <a16:creationId xmlns:a16="http://schemas.microsoft.com/office/drawing/2014/main" id="{4ED4EA91-F178-4710-999B-35BDB35398A8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2" name="Google Shape;2496;p34">
                <a:extLst>
                  <a:ext uri="{FF2B5EF4-FFF2-40B4-BE49-F238E27FC236}">
                    <a16:creationId xmlns:a16="http://schemas.microsoft.com/office/drawing/2014/main" id="{3F581B3B-E9B4-409C-8A0D-3D259C99B560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42" name="Google Shape;2497;p34">
              <a:extLst>
                <a:ext uri="{FF2B5EF4-FFF2-40B4-BE49-F238E27FC236}">
                  <a16:creationId xmlns:a16="http://schemas.microsoft.com/office/drawing/2014/main" id="{CC90FC1E-888B-4640-9629-A93E0A82DD26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49" name="Google Shape;2498;p34">
                <a:extLst>
                  <a:ext uri="{FF2B5EF4-FFF2-40B4-BE49-F238E27FC236}">
                    <a16:creationId xmlns:a16="http://schemas.microsoft.com/office/drawing/2014/main" id="{65E47253-F63F-4BF4-ADD3-7C15442D87F2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0" name="Google Shape;2499;p34">
                <a:extLst>
                  <a:ext uri="{FF2B5EF4-FFF2-40B4-BE49-F238E27FC236}">
                    <a16:creationId xmlns:a16="http://schemas.microsoft.com/office/drawing/2014/main" id="{FCEA2FCF-3C14-4A1C-8DB4-27139E53B229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1" name="Google Shape;2500;p34">
                <a:extLst>
                  <a:ext uri="{FF2B5EF4-FFF2-40B4-BE49-F238E27FC236}">
                    <a16:creationId xmlns:a16="http://schemas.microsoft.com/office/drawing/2014/main" id="{E93DF163-8E94-4E08-92E8-D954F5A8CE71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2" name="Google Shape;2501;p34">
                <a:extLst>
                  <a:ext uri="{FF2B5EF4-FFF2-40B4-BE49-F238E27FC236}">
                    <a16:creationId xmlns:a16="http://schemas.microsoft.com/office/drawing/2014/main" id="{0AC9D670-B25B-436E-AC2C-31125F94EB0B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3" name="Google Shape;2502;p34">
                <a:extLst>
                  <a:ext uri="{FF2B5EF4-FFF2-40B4-BE49-F238E27FC236}">
                    <a16:creationId xmlns:a16="http://schemas.microsoft.com/office/drawing/2014/main" id="{D7119FA0-4A98-4D9C-ACED-4072DAEF5B65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4" name="Google Shape;2503;p34">
                <a:extLst>
                  <a:ext uri="{FF2B5EF4-FFF2-40B4-BE49-F238E27FC236}">
                    <a16:creationId xmlns:a16="http://schemas.microsoft.com/office/drawing/2014/main" id="{A3B1F651-88D8-4129-8333-5026ECCBDE90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5" name="Google Shape;2504;p34">
                <a:extLst>
                  <a:ext uri="{FF2B5EF4-FFF2-40B4-BE49-F238E27FC236}">
                    <a16:creationId xmlns:a16="http://schemas.microsoft.com/office/drawing/2014/main" id="{8C962299-59FE-4D05-9D3D-F714FD1401F4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6" name="Google Shape;2505;p34">
                <a:extLst>
                  <a:ext uri="{FF2B5EF4-FFF2-40B4-BE49-F238E27FC236}">
                    <a16:creationId xmlns:a16="http://schemas.microsoft.com/office/drawing/2014/main" id="{EF11FDF0-3F09-4DA7-8815-CE309CAE7584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7" name="Google Shape;2506;p34">
                <a:extLst>
                  <a:ext uri="{FF2B5EF4-FFF2-40B4-BE49-F238E27FC236}">
                    <a16:creationId xmlns:a16="http://schemas.microsoft.com/office/drawing/2014/main" id="{48F5D0C3-3590-4DE1-87FE-DDDF675DBDDC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GHEA Grapalat" panose="02000506050000020003" pitchFamily="50" charset="0"/>
                </a:endParaRPr>
              </a:p>
            </p:txBody>
          </p:sp>
          <p:sp>
            <p:nvSpPr>
              <p:cNvPr id="358" name="Google Shape;2507;p34">
                <a:extLst>
                  <a:ext uri="{FF2B5EF4-FFF2-40B4-BE49-F238E27FC236}">
                    <a16:creationId xmlns:a16="http://schemas.microsoft.com/office/drawing/2014/main" id="{8A7D99B3-1A69-44D9-B0FA-188EE7B37F77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9" name="Google Shape;2508;p34">
                <a:extLst>
                  <a:ext uri="{FF2B5EF4-FFF2-40B4-BE49-F238E27FC236}">
                    <a16:creationId xmlns:a16="http://schemas.microsoft.com/office/drawing/2014/main" id="{C9A34AB7-71DC-4A8C-A758-650A55A009B6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0" name="Google Shape;2509;p34">
                <a:extLst>
                  <a:ext uri="{FF2B5EF4-FFF2-40B4-BE49-F238E27FC236}">
                    <a16:creationId xmlns:a16="http://schemas.microsoft.com/office/drawing/2014/main" id="{E0ACC34E-0BC1-497C-9ADF-46C18E7A9D86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43" name="Google Shape;2511;p34">
              <a:extLst>
                <a:ext uri="{FF2B5EF4-FFF2-40B4-BE49-F238E27FC236}">
                  <a16:creationId xmlns:a16="http://schemas.microsoft.com/office/drawing/2014/main" id="{FB1C2BA6-129C-4C1F-8121-241990BE2BBB}"/>
                </a:ext>
              </a:extLst>
            </p:cNvPr>
            <p:cNvSpPr/>
            <p:nvPr/>
          </p:nvSpPr>
          <p:spPr>
            <a:xfrm>
              <a:off x="1753958" y="2543936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44" name="Google Shape;2512;p34">
              <a:extLst>
                <a:ext uri="{FF2B5EF4-FFF2-40B4-BE49-F238E27FC236}">
                  <a16:creationId xmlns:a16="http://schemas.microsoft.com/office/drawing/2014/main" id="{4751551C-1C02-4332-84CC-3DBB247AFF67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45" name="Google Shape;2513;p34">
              <a:extLst>
                <a:ext uri="{FF2B5EF4-FFF2-40B4-BE49-F238E27FC236}">
                  <a16:creationId xmlns:a16="http://schemas.microsoft.com/office/drawing/2014/main" id="{9D4816A8-426F-46F1-B849-EB2E1EA3DA59}"/>
                </a:ext>
              </a:extLst>
            </p:cNvPr>
            <p:cNvSpPr/>
            <p:nvPr/>
          </p:nvSpPr>
          <p:spPr>
            <a:xfrm>
              <a:off x="1539709" y="2400410"/>
              <a:ext cx="939953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346" name="Google Shape;2514;p34">
              <a:extLst>
                <a:ext uri="{FF2B5EF4-FFF2-40B4-BE49-F238E27FC236}">
                  <a16:creationId xmlns:a16="http://schemas.microsoft.com/office/drawing/2014/main" id="{8F178B03-92C1-4D40-9D28-04D5814DCFFF}"/>
                </a:ext>
              </a:extLst>
            </p:cNvPr>
            <p:cNvGrpSpPr/>
            <p:nvPr/>
          </p:nvGrpSpPr>
          <p:grpSpPr>
            <a:xfrm>
              <a:off x="1515040" y="2533310"/>
              <a:ext cx="1194408" cy="239408"/>
              <a:chOff x="1515040" y="2529810"/>
              <a:chExt cx="1194408" cy="239408"/>
            </a:xfrm>
          </p:grpSpPr>
          <p:sp>
            <p:nvSpPr>
              <p:cNvPr id="347" name="Google Shape;2515;p34">
                <a:extLst>
                  <a:ext uri="{FF2B5EF4-FFF2-40B4-BE49-F238E27FC236}">
                    <a16:creationId xmlns:a16="http://schemas.microsoft.com/office/drawing/2014/main" id="{878761F2-70C3-4613-AD0C-C2081B94E545}"/>
                  </a:ext>
                </a:extLst>
              </p:cNvPr>
              <p:cNvSpPr txBox="1"/>
              <p:nvPr/>
            </p:nvSpPr>
            <p:spPr>
              <a:xfrm>
                <a:off x="1515040" y="2532586"/>
                <a:ext cx="200886" cy="236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Q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48" name="Google Shape;2516;p34">
                <a:extLst>
                  <a:ext uri="{FF2B5EF4-FFF2-40B4-BE49-F238E27FC236}">
                    <a16:creationId xmlns:a16="http://schemas.microsoft.com/office/drawing/2014/main" id="{D359D5E5-4CFC-49E0-BEAC-4D8EFBE88158}"/>
                  </a:ext>
                </a:extLst>
              </p:cNvPr>
              <p:cNvSpPr txBox="1"/>
              <p:nvPr/>
            </p:nvSpPr>
            <p:spPr>
              <a:xfrm>
                <a:off x="1648238" y="2529810"/>
                <a:ext cx="1061210" cy="218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24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.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5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363" name="object 48">
            <a:extLst>
              <a:ext uri="{FF2B5EF4-FFF2-40B4-BE49-F238E27FC236}">
                <a16:creationId xmlns:a16="http://schemas.microsoft.com/office/drawing/2014/main" id="{A07A0AC5-B0A2-41CC-A444-98E33D441C05}"/>
              </a:ext>
            </a:extLst>
          </p:cNvPr>
          <p:cNvPicPr/>
          <p:nvPr/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3567784" y="860989"/>
            <a:ext cx="451158" cy="451158"/>
          </a:xfrm>
          <a:prstGeom prst="rect">
            <a:avLst/>
          </a:prstGeom>
        </p:spPr>
      </p:pic>
      <p:grpSp>
        <p:nvGrpSpPr>
          <p:cNvPr id="364" name="Google Shape;2493;p34">
            <a:extLst>
              <a:ext uri="{FF2B5EF4-FFF2-40B4-BE49-F238E27FC236}">
                <a16:creationId xmlns:a16="http://schemas.microsoft.com/office/drawing/2014/main" id="{96E97724-E2CA-4940-8267-75242460FEB2}"/>
              </a:ext>
            </a:extLst>
          </p:cNvPr>
          <p:cNvGrpSpPr/>
          <p:nvPr/>
        </p:nvGrpSpPr>
        <p:grpSpPr>
          <a:xfrm>
            <a:off x="4186152" y="679667"/>
            <a:ext cx="827896" cy="1167842"/>
            <a:chOff x="1354980" y="1088199"/>
            <a:chExt cx="1344051" cy="1895936"/>
          </a:xfrm>
        </p:grpSpPr>
        <p:grpSp>
          <p:nvGrpSpPr>
            <p:cNvPr id="365" name="Google Shape;2494;p34">
              <a:extLst>
                <a:ext uri="{FF2B5EF4-FFF2-40B4-BE49-F238E27FC236}">
                  <a16:creationId xmlns:a16="http://schemas.microsoft.com/office/drawing/2014/main" id="{FC421337-AA6A-4A5D-B112-A18D9D411B3D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85" name="Google Shape;2495;p34">
                <a:extLst>
                  <a:ext uri="{FF2B5EF4-FFF2-40B4-BE49-F238E27FC236}">
                    <a16:creationId xmlns:a16="http://schemas.microsoft.com/office/drawing/2014/main" id="{05A9F6D0-D2C7-43DD-A07F-A2EA6A41E80D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6" name="Google Shape;2496;p34">
                <a:extLst>
                  <a:ext uri="{FF2B5EF4-FFF2-40B4-BE49-F238E27FC236}">
                    <a16:creationId xmlns:a16="http://schemas.microsoft.com/office/drawing/2014/main" id="{C4F3A129-65B3-41B2-8130-47FF434F876C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000" cap="flat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66" name="Google Shape;2497;p34">
              <a:extLst>
                <a:ext uri="{FF2B5EF4-FFF2-40B4-BE49-F238E27FC236}">
                  <a16:creationId xmlns:a16="http://schemas.microsoft.com/office/drawing/2014/main" id="{B70F0AB3-2B15-484A-A2D5-C21D6B575C0B}"/>
                </a:ext>
              </a:extLst>
            </p:cNvPr>
            <p:cNvGrpSpPr/>
            <p:nvPr/>
          </p:nvGrpSpPr>
          <p:grpSpPr>
            <a:xfrm>
              <a:off x="1977444" y="1255890"/>
              <a:ext cx="538224" cy="1009319"/>
              <a:chOff x="2183130" y="1224042"/>
              <a:chExt cx="538224" cy="1009319"/>
            </a:xfrm>
          </p:grpSpPr>
          <p:sp>
            <p:nvSpPr>
              <p:cNvPr id="373" name="Google Shape;2498;p34">
                <a:extLst>
                  <a:ext uri="{FF2B5EF4-FFF2-40B4-BE49-F238E27FC236}">
                    <a16:creationId xmlns:a16="http://schemas.microsoft.com/office/drawing/2014/main" id="{C69BC9EF-008C-458A-B444-DFD5A1F4137C}"/>
                  </a:ext>
                </a:extLst>
              </p:cNvPr>
              <p:cNvSpPr/>
              <p:nvPr/>
            </p:nvSpPr>
            <p:spPr>
              <a:xfrm>
                <a:off x="2183130" y="2146181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4" name="Google Shape;2499;p34">
                <a:extLst>
                  <a:ext uri="{FF2B5EF4-FFF2-40B4-BE49-F238E27FC236}">
                    <a16:creationId xmlns:a16="http://schemas.microsoft.com/office/drawing/2014/main" id="{4F099736-A53E-49F7-B3D9-EFD63EC74353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5" name="Google Shape;2500;p34">
                <a:extLst>
                  <a:ext uri="{FF2B5EF4-FFF2-40B4-BE49-F238E27FC236}">
                    <a16:creationId xmlns:a16="http://schemas.microsoft.com/office/drawing/2014/main" id="{C0926A88-7395-4D39-8BA4-29EC4906C692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6" name="Google Shape;2501;p34">
                <a:extLst>
                  <a:ext uri="{FF2B5EF4-FFF2-40B4-BE49-F238E27FC236}">
                    <a16:creationId xmlns:a16="http://schemas.microsoft.com/office/drawing/2014/main" id="{708BB606-B50B-46D6-9467-0F6CAB6D1186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7" name="Google Shape;2502;p34">
                <a:extLst>
                  <a:ext uri="{FF2B5EF4-FFF2-40B4-BE49-F238E27FC236}">
                    <a16:creationId xmlns:a16="http://schemas.microsoft.com/office/drawing/2014/main" id="{1E7A4417-71A7-4BB0-8202-5FAB532921E3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8" name="Google Shape;2503;p34">
                <a:extLst>
                  <a:ext uri="{FF2B5EF4-FFF2-40B4-BE49-F238E27FC236}">
                    <a16:creationId xmlns:a16="http://schemas.microsoft.com/office/drawing/2014/main" id="{50CF4781-CB69-4BD1-BB51-D20CC716DDC7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9" name="Google Shape;2504;p34">
                <a:extLst>
                  <a:ext uri="{FF2B5EF4-FFF2-40B4-BE49-F238E27FC236}">
                    <a16:creationId xmlns:a16="http://schemas.microsoft.com/office/drawing/2014/main" id="{35166A61-A24B-4C3F-8EC8-E05BD462692B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0" name="Google Shape;2505;p34">
                <a:extLst>
                  <a:ext uri="{FF2B5EF4-FFF2-40B4-BE49-F238E27FC236}">
                    <a16:creationId xmlns:a16="http://schemas.microsoft.com/office/drawing/2014/main" id="{827C20E1-A228-4F18-A807-F482626F0231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1" name="Google Shape;2506;p34">
                <a:extLst>
                  <a:ext uri="{FF2B5EF4-FFF2-40B4-BE49-F238E27FC236}">
                    <a16:creationId xmlns:a16="http://schemas.microsoft.com/office/drawing/2014/main" id="{3BC0E0C7-ED6A-4C7C-8EDA-9D7882ADCB77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2" name="Google Shape;2507;p34">
                <a:extLst>
                  <a:ext uri="{FF2B5EF4-FFF2-40B4-BE49-F238E27FC236}">
                    <a16:creationId xmlns:a16="http://schemas.microsoft.com/office/drawing/2014/main" id="{FBA42C57-1D7B-4766-B00F-DC8CBB2D586F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3" name="Google Shape;2508;p34">
                <a:extLst>
                  <a:ext uri="{FF2B5EF4-FFF2-40B4-BE49-F238E27FC236}">
                    <a16:creationId xmlns:a16="http://schemas.microsoft.com/office/drawing/2014/main" id="{7E35DD06-3E53-4466-B8FF-368EBF37F87D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4" name="Google Shape;2509;p34">
                <a:extLst>
                  <a:ext uri="{FF2B5EF4-FFF2-40B4-BE49-F238E27FC236}">
                    <a16:creationId xmlns:a16="http://schemas.microsoft.com/office/drawing/2014/main" id="{3CE245FF-E79B-41E6-B62B-35913A6B6C97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67" name="Google Shape;2511;p34">
              <a:extLst>
                <a:ext uri="{FF2B5EF4-FFF2-40B4-BE49-F238E27FC236}">
                  <a16:creationId xmlns:a16="http://schemas.microsoft.com/office/drawing/2014/main" id="{951656A2-91F4-4FD1-B650-AF304486BD8A}"/>
                </a:ext>
              </a:extLst>
            </p:cNvPr>
            <p:cNvSpPr/>
            <p:nvPr/>
          </p:nvSpPr>
          <p:spPr>
            <a:xfrm>
              <a:off x="1781500" y="2531460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68" name="Google Shape;2512;p34">
              <a:extLst>
                <a:ext uri="{FF2B5EF4-FFF2-40B4-BE49-F238E27FC236}">
                  <a16:creationId xmlns:a16="http://schemas.microsoft.com/office/drawing/2014/main" id="{92A031F8-5959-4BC3-8589-50345E98D32D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69" name="Google Shape;2513;p34">
              <a:extLst>
                <a:ext uri="{FF2B5EF4-FFF2-40B4-BE49-F238E27FC236}">
                  <a16:creationId xmlns:a16="http://schemas.microsoft.com/office/drawing/2014/main" id="{58176DF1-BE5D-49F6-BE55-9F1A77C9C009}"/>
                </a:ext>
              </a:extLst>
            </p:cNvPr>
            <p:cNvSpPr/>
            <p:nvPr/>
          </p:nvSpPr>
          <p:spPr>
            <a:xfrm>
              <a:off x="1539710" y="2376271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grpSp>
          <p:nvGrpSpPr>
            <p:cNvPr id="370" name="Google Shape;2514;p34">
              <a:extLst>
                <a:ext uri="{FF2B5EF4-FFF2-40B4-BE49-F238E27FC236}">
                  <a16:creationId xmlns:a16="http://schemas.microsoft.com/office/drawing/2014/main" id="{56E8E673-2D54-4A4F-9C9C-BE6D53E1D235}"/>
                </a:ext>
              </a:extLst>
            </p:cNvPr>
            <p:cNvGrpSpPr/>
            <p:nvPr/>
          </p:nvGrpSpPr>
          <p:grpSpPr>
            <a:xfrm>
              <a:off x="1527020" y="2503852"/>
              <a:ext cx="1172011" cy="260191"/>
              <a:chOff x="1527020" y="2500352"/>
              <a:chExt cx="1172011" cy="260191"/>
            </a:xfrm>
          </p:grpSpPr>
          <p:sp>
            <p:nvSpPr>
              <p:cNvPr id="371" name="Google Shape;2515;p34">
                <a:extLst>
                  <a:ext uri="{FF2B5EF4-FFF2-40B4-BE49-F238E27FC236}">
                    <a16:creationId xmlns:a16="http://schemas.microsoft.com/office/drawing/2014/main" id="{0FCE8C3D-75D6-4E84-A697-D5DC884BC3A0}"/>
                  </a:ext>
                </a:extLst>
              </p:cNvPr>
              <p:cNvSpPr txBox="1"/>
              <p:nvPr/>
            </p:nvSpPr>
            <p:spPr>
              <a:xfrm>
                <a:off x="1527020" y="2500352"/>
                <a:ext cx="243298" cy="24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J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72" name="Google Shape;2516;p34">
                <a:extLst>
                  <a:ext uri="{FF2B5EF4-FFF2-40B4-BE49-F238E27FC236}">
                    <a16:creationId xmlns:a16="http://schemas.microsoft.com/office/drawing/2014/main" id="{B2DA162A-A696-4099-A54D-092BD5C38022}"/>
                  </a:ext>
                </a:extLst>
              </p:cNvPr>
              <p:cNvSpPr txBox="1"/>
              <p:nvPr/>
            </p:nvSpPr>
            <p:spPr>
              <a:xfrm>
                <a:off x="1583951" y="2513642"/>
                <a:ext cx="1115080" cy="246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12․7 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387" name="object 43">
            <a:extLst>
              <a:ext uri="{FF2B5EF4-FFF2-40B4-BE49-F238E27FC236}">
                <a16:creationId xmlns:a16="http://schemas.microsoft.com/office/drawing/2014/main" id="{AB9A2247-D189-4841-8D3C-223743A9438F}"/>
              </a:ext>
            </a:extLst>
          </p:cNvPr>
          <p:cNvPicPr/>
          <p:nvPr/>
        </p:nvPicPr>
        <p:blipFill>
          <a:blip r:embed="rId7" cstate="print">
            <a:biLevel thresh="75000"/>
          </a:blip>
          <a:stretch>
            <a:fillRect/>
          </a:stretch>
        </p:blipFill>
        <p:spPr>
          <a:xfrm>
            <a:off x="4457472" y="979915"/>
            <a:ext cx="276157" cy="276157"/>
          </a:xfrm>
          <a:prstGeom prst="rect">
            <a:avLst/>
          </a:prstGeom>
        </p:spPr>
      </p:pic>
      <p:grpSp>
        <p:nvGrpSpPr>
          <p:cNvPr id="388" name="Google Shape;2493;p34">
            <a:extLst>
              <a:ext uri="{FF2B5EF4-FFF2-40B4-BE49-F238E27FC236}">
                <a16:creationId xmlns:a16="http://schemas.microsoft.com/office/drawing/2014/main" id="{F1D59765-9C50-4566-B247-8CE96D86B35E}"/>
              </a:ext>
            </a:extLst>
          </p:cNvPr>
          <p:cNvGrpSpPr/>
          <p:nvPr/>
        </p:nvGrpSpPr>
        <p:grpSpPr>
          <a:xfrm>
            <a:off x="4987865" y="680978"/>
            <a:ext cx="807163" cy="1167842"/>
            <a:chOff x="1354980" y="1088199"/>
            <a:chExt cx="1310393" cy="1895936"/>
          </a:xfrm>
        </p:grpSpPr>
        <p:grpSp>
          <p:nvGrpSpPr>
            <p:cNvPr id="389" name="Google Shape;2494;p34">
              <a:extLst>
                <a:ext uri="{FF2B5EF4-FFF2-40B4-BE49-F238E27FC236}">
                  <a16:creationId xmlns:a16="http://schemas.microsoft.com/office/drawing/2014/main" id="{81F4913B-07FC-4EBA-A54A-4260A4270939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12" name="Google Shape;2495;p34">
                <a:extLst>
                  <a:ext uri="{FF2B5EF4-FFF2-40B4-BE49-F238E27FC236}">
                    <a16:creationId xmlns:a16="http://schemas.microsoft.com/office/drawing/2014/main" id="{7BE5FBA1-EFBD-4D2F-96D3-6597FF8A6A75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13" name="Google Shape;2496;p34">
                <a:extLst>
                  <a:ext uri="{FF2B5EF4-FFF2-40B4-BE49-F238E27FC236}">
                    <a16:creationId xmlns:a16="http://schemas.microsoft.com/office/drawing/2014/main" id="{2E11D4B9-5B8D-457A-AA1F-22C4D90FBA47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000" cap="flat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90" name="Google Shape;2497;p34">
              <a:extLst>
                <a:ext uri="{FF2B5EF4-FFF2-40B4-BE49-F238E27FC236}">
                  <a16:creationId xmlns:a16="http://schemas.microsoft.com/office/drawing/2014/main" id="{57069EA4-1241-457B-A846-979465423E1F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97" name="Google Shape;2498;p34">
                <a:extLst>
                  <a:ext uri="{FF2B5EF4-FFF2-40B4-BE49-F238E27FC236}">
                    <a16:creationId xmlns:a16="http://schemas.microsoft.com/office/drawing/2014/main" id="{70112B72-3A9A-40DF-B3D5-D98EC800F914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8" name="Google Shape;2499;p34">
                <a:extLst>
                  <a:ext uri="{FF2B5EF4-FFF2-40B4-BE49-F238E27FC236}">
                    <a16:creationId xmlns:a16="http://schemas.microsoft.com/office/drawing/2014/main" id="{39F5ED58-3B9B-4016-8F59-8209A3FEAFC4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9" name="Google Shape;2500;p34">
                <a:extLst>
                  <a:ext uri="{FF2B5EF4-FFF2-40B4-BE49-F238E27FC236}">
                    <a16:creationId xmlns:a16="http://schemas.microsoft.com/office/drawing/2014/main" id="{21C6A91E-53EE-490A-A26D-32ED0AB3B6BB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0" name="Google Shape;2501;p34">
                <a:extLst>
                  <a:ext uri="{FF2B5EF4-FFF2-40B4-BE49-F238E27FC236}">
                    <a16:creationId xmlns:a16="http://schemas.microsoft.com/office/drawing/2014/main" id="{947E9D32-DB75-4A35-A839-9604B33B8450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4" name="Google Shape;2502;p34">
                <a:extLst>
                  <a:ext uri="{FF2B5EF4-FFF2-40B4-BE49-F238E27FC236}">
                    <a16:creationId xmlns:a16="http://schemas.microsoft.com/office/drawing/2014/main" id="{A5C988F4-217A-4975-AD18-487A2856AF8D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5" name="Google Shape;2503;p34">
                <a:extLst>
                  <a:ext uri="{FF2B5EF4-FFF2-40B4-BE49-F238E27FC236}">
                    <a16:creationId xmlns:a16="http://schemas.microsoft.com/office/drawing/2014/main" id="{55782A59-D60A-4011-8FCC-781BC20A76FB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6" name="Google Shape;2504;p34">
                <a:extLst>
                  <a:ext uri="{FF2B5EF4-FFF2-40B4-BE49-F238E27FC236}">
                    <a16:creationId xmlns:a16="http://schemas.microsoft.com/office/drawing/2014/main" id="{1608E9FB-37BB-4ABB-9049-A5673B74799D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7" name="Google Shape;2505;p34">
                <a:extLst>
                  <a:ext uri="{FF2B5EF4-FFF2-40B4-BE49-F238E27FC236}">
                    <a16:creationId xmlns:a16="http://schemas.microsoft.com/office/drawing/2014/main" id="{5E342871-8DB2-488A-A471-575618AB798D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8" name="Google Shape;2506;p34">
                <a:extLst>
                  <a:ext uri="{FF2B5EF4-FFF2-40B4-BE49-F238E27FC236}">
                    <a16:creationId xmlns:a16="http://schemas.microsoft.com/office/drawing/2014/main" id="{78BE616A-68C0-47B5-A594-61576FCA2F04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9" name="Google Shape;2507;p34">
                <a:extLst>
                  <a:ext uri="{FF2B5EF4-FFF2-40B4-BE49-F238E27FC236}">
                    <a16:creationId xmlns:a16="http://schemas.microsoft.com/office/drawing/2014/main" id="{3F89930E-B066-41CA-9BCB-F3BE59831DA0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10" name="Google Shape;2508;p34">
                <a:extLst>
                  <a:ext uri="{FF2B5EF4-FFF2-40B4-BE49-F238E27FC236}">
                    <a16:creationId xmlns:a16="http://schemas.microsoft.com/office/drawing/2014/main" id="{6B58D802-932D-4288-B307-31351E1533A1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11" name="Google Shape;2509;p34">
                <a:extLst>
                  <a:ext uri="{FF2B5EF4-FFF2-40B4-BE49-F238E27FC236}">
                    <a16:creationId xmlns:a16="http://schemas.microsoft.com/office/drawing/2014/main" id="{121DAF49-72EE-4C8F-9DA1-67AFA8C35D7C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91" name="Google Shape;2511;p34">
              <a:extLst>
                <a:ext uri="{FF2B5EF4-FFF2-40B4-BE49-F238E27FC236}">
                  <a16:creationId xmlns:a16="http://schemas.microsoft.com/office/drawing/2014/main" id="{579DB92D-0DD4-41A5-A766-5BE1FDA39C05}"/>
                </a:ext>
              </a:extLst>
            </p:cNvPr>
            <p:cNvSpPr/>
            <p:nvPr/>
          </p:nvSpPr>
          <p:spPr>
            <a:xfrm>
              <a:off x="1724035" y="2537956"/>
              <a:ext cx="10464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D07E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92" name="Google Shape;2512;p34">
              <a:extLst>
                <a:ext uri="{FF2B5EF4-FFF2-40B4-BE49-F238E27FC236}">
                  <a16:creationId xmlns:a16="http://schemas.microsoft.com/office/drawing/2014/main" id="{A329F3FC-FC6E-4639-ACBF-95D25459E8DF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93" name="Google Shape;2513;p34">
              <a:extLst>
                <a:ext uri="{FF2B5EF4-FFF2-40B4-BE49-F238E27FC236}">
                  <a16:creationId xmlns:a16="http://schemas.microsoft.com/office/drawing/2014/main" id="{08DDAB7D-0176-466C-86EA-01EE40525121}"/>
                </a:ext>
              </a:extLst>
            </p:cNvPr>
            <p:cNvSpPr/>
            <p:nvPr/>
          </p:nvSpPr>
          <p:spPr>
            <a:xfrm>
              <a:off x="1539709" y="2395715"/>
              <a:ext cx="939955" cy="32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394" name="Google Shape;2514;p34">
              <a:extLst>
                <a:ext uri="{FF2B5EF4-FFF2-40B4-BE49-F238E27FC236}">
                  <a16:creationId xmlns:a16="http://schemas.microsoft.com/office/drawing/2014/main" id="{F2A02DB2-224A-4303-A8B8-60A900249C96}"/>
                </a:ext>
              </a:extLst>
            </p:cNvPr>
            <p:cNvGrpSpPr/>
            <p:nvPr/>
          </p:nvGrpSpPr>
          <p:grpSpPr>
            <a:xfrm>
              <a:off x="1501938" y="2526197"/>
              <a:ext cx="1136643" cy="260001"/>
              <a:chOff x="1501938" y="2522697"/>
              <a:chExt cx="1136643" cy="260001"/>
            </a:xfrm>
          </p:grpSpPr>
          <p:sp>
            <p:nvSpPr>
              <p:cNvPr id="395" name="Google Shape;2515;p34">
                <a:extLst>
                  <a:ext uri="{FF2B5EF4-FFF2-40B4-BE49-F238E27FC236}">
                    <a16:creationId xmlns:a16="http://schemas.microsoft.com/office/drawing/2014/main" id="{FB9C20FE-44AB-4793-86DD-9A87ADCC0D0D}"/>
                  </a:ext>
                </a:extLst>
              </p:cNvPr>
              <p:cNvSpPr txBox="1"/>
              <p:nvPr/>
            </p:nvSpPr>
            <p:spPr>
              <a:xfrm>
                <a:off x="1501938" y="2522697"/>
                <a:ext cx="170397" cy="260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B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96" name="Google Shape;2516;p34">
                <a:extLst>
                  <a:ext uri="{FF2B5EF4-FFF2-40B4-BE49-F238E27FC236}">
                    <a16:creationId xmlns:a16="http://schemas.microsoft.com/office/drawing/2014/main" id="{75B959BA-AEA9-486A-ACC0-F05ADAAEF8C4}"/>
                  </a:ext>
                </a:extLst>
              </p:cNvPr>
              <p:cNvSpPr txBox="1"/>
              <p:nvPr/>
            </p:nvSpPr>
            <p:spPr>
              <a:xfrm>
                <a:off x="1579163" y="2525189"/>
                <a:ext cx="1059418" cy="24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7,1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414" name="object 41">
            <a:extLst>
              <a:ext uri="{FF2B5EF4-FFF2-40B4-BE49-F238E27FC236}">
                <a16:creationId xmlns:a16="http://schemas.microsoft.com/office/drawing/2014/main" id="{BAF1F849-F38D-4A9D-A787-DA196F62A502}"/>
              </a:ext>
            </a:extLst>
          </p:cNvPr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5223458" y="961237"/>
            <a:ext cx="304520" cy="304520"/>
          </a:xfrm>
          <a:prstGeom prst="rect">
            <a:avLst/>
          </a:prstGeom>
        </p:spPr>
      </p:pic>
      <p:grpSp>
        <p:nvGrpSpPr>
          <p:cNvPr id="415" name="Google Shape;2493;p34">
            <a:extLst>
              <a:ext uri="{FF2B5EF4-FFF2-40B4-BE49-F238E27FC236}">
                <a16:creationId xmlns:a16="http://schemas.microsoft.com/office/drawing/2014/main" id="{6521717B-F176-43E4-AB9E-22F7418979F1}"/>
              </a:ext>
            </a:extLst>
          </p:cNvPr>
          <p:cNvGrpSpPr/>
          <p:nvPr/>
        </p:nvGrpSpPr>
        <p:grpSpPr>
          <a:xfrm>
            <a:off x="5784356" y="679102"/>
            <a:ext cx="837855" cy="1167842"/>
            <a:chOff x="1354980" y="1088199"/>
            <a:chExt cx="1360218" cy="1895936"/>
          </a:xfrm>
        </p:grpSpPr>
        <p:grpSp>
          <p:nvGrpSpPr>
            <p:cNvPr id="416" name="Google Shape;2494;p34">
              <a:extLst>
                <a:ext uri="{FF2B5EF4-FFF2-40B4-BE49-F238E27FC236}">
                  <a16:creationId xmlns:a16="http://schemas.microsoft.com/office/drawing/2014/main" id="{886E0297-B09D-4B69-999F-047B1E9EE5F9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36" name="Google Shape;2495;p34">
                <a:extLst>
                  <a:ext uri="{FF2B5EF4-FFF2-40B4-BE49-F238E27FC236}">
                    <a16:creationId xmlns:a16="http://schemas.microsoft.com/office/drawing/2014/main" id="{27EF5B3C-9434-4DE6-9208-B8FBCDAAB585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7" name="Google Shape;2496;p34">
                <a:extLst>
                  <a:ext uri="{FF2B5EF4-FFF2-40B4-BE49-F238E27FC236}">
                    <a16:creationId xmlns:a16="http://schemas.microsoft.com/office/drawing/2014/main" id="{960CAB51-E7FB-4CC6-B699-AD4A5973A37F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17" name="Google Shape;2497;p34">
              <a:extLst>
                <a:ext uri="{FF2B5EF4-FFF2-40B4-BE49-F238E27FC236}">
                  <a16:creationId xmlns:a16="http://schemas.microsoft.com/office/drawing/2014/main" id="{3BD5E2AE-FC4B-4FBB-B624-8CCAD2AD3317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424" name="Google Shape;2498;p34">
                <a:extLst>
                  <a:ext uri="{FF2B5EF4-FFF2-40B4-BE49-F238E27FC236}">
                    <a16:creationId xmlns:a16="http://schemas.microsoft.com/office/drawing/2014/main" id="{E6C137D7-D905-46D2-9624-961000D48A58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25" name="Google Shape;2499;p34">
                <a:extLst>
                  <a:ext uri="{FF2B5EF4-FFF2-40B4-BE49-F238E27FC236}">
                    <a16:creationId xmlns:a16="http://schemas.microsoft.com/office/drawing/2014/main" id="{2033F8F5-4364-462E-B276-41EACDEA0C98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26" name="Google Shape;2500;p34">
                <a:extLst>
                  <a:ext uri="{FF2B5EF4-FFF2-40B4-BE49-F238E27FC236}">
                    <a16:creationId xmlns:a16="http://schemas.microsoft.com/office/drawing/2014/main" id="{56C19A89-A520-4B2B-9114-65C631236044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27" name="Google Shape;2501;p34">
                <a:extLst>
                  <a:ext uri="{FF2B5EF4-FFF2-40B4-BE49-F238E27FC236}">
                    <a16:creationId xmlns:a16="http://schemas.microsoft.com/office/drawing/2014/main" id="{D76BCFF6-B95E-42EE-954B-732CEEF51CAA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28" name="Google Shape;2502;p34">
                <a:extLst>
                  <a:ext uri="{FF2B5EF4-FFF2-40B4-BE49-F238E27FC236}">
                    <a16:creationId xmlns:a16="http://schemas.microsoft.com/office/drawing/2014/main" id="{5F66DD73-5337-4FD0-BF97-5155E36DA0AD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29" name="Google Shape;2503;p34">
                <a:extLst>
                  <a:ext uri="{FF2B5EF4-FFF2-40B4-BE49-F238E27FC236}">
                    <a16:creationId xmlns:a16="http://schemas.microsoft.com/office/drawing/2014/main" id="{7CC0E0CD-537E-4363-9130-C4F60CF413CA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0" name="Google Shape;2504;p34">
                <a:extLst>
                  <a:ext uri="{FF2B5EF4-FFF2-40B4-BE49-F238E27FC236}">
                    <a16:creationId xmlns:a16="http://schemas.microsoft.com/office/drawing/2014/main" id="{314A2765-BD83-48AF-95DE-C63F0D557B41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1" name="Google Shape;2505;p34">
                <a:extLst>
                  <a:ext uri="{FF2B5EF4-FFF2-40B4-BE49-F238E27FC236}">
                    <a16:creationId xmlns:a16="http://schemas.microsoft.com/office/drawing/2014/main" id="{13789C30-57C9-4D3C-B374-6F90D7C330E8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2" name="Google Shape;2506;p34">
                <a:extLst>
                  <a:ext uri="{FF2B5EF4-FFF2-40B4-BE49-F238E27FC236}">
                    <a16:creationId xmlns:a16="http://schemas.microsoft.com/office/drawing/2014/main" id="{F3F138D7-314E-411C-B76F-7464D2932777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3" name="Google Shape;2507;p34">
                <a:extLst>
                  <a:ext uri="{FF2B5EF4-FFF2-40B4-BE49-F238E27FC236}">
                    <a16:creationId xmlns:a16="http://schemas.microsoft.com/office/drawing/2014/main" id="{258C4F7D-3F3C-4EBF-8009-2AAAA641747E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4" name="Google Shape;2508;p34">
                <a:extLst>
                  <a:ext uri="{FF2B5EF4-FFF2-40B4-BE49-F238E27FC236}">
                    <a16:creationId xmlns:a16="http://schemas.microsoft.com/office/drawing/2014/main" id="{21DBD6E9-8F0C-44CB-87AC-A042A3EBC6C5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5" name="Google Shape;2509;p34">
                <a:extLst>
                  <a:ext uri="{FF2B5EF4-FFF2-40B4-BE49-F238E27FC236}">
                    <a16:creationId xmlns:a16="http://schemas.microsoft.com/office/drawing/2014/main" id="{15D1534F-7A4D-404A-9DEA-BB29AB92674F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18" name="Google Shape;2511;p34">
              <a:extLst>
                <a:ext uri="{FF2B5EF4-FFF2-40B4-BE49-F238E27FC236}">
                  <a16:creationId xmlns:a16="http://schemas.microsoft.com/office/drawing/2014/main" id="{D111AAC4-55B3-4629-ABCD-3634D52BD3C1}"/>
                </a:ext>
              </a:extLst>
            </p:cNvPr>
            <p:cNvSpPr/>
            <p:nvPr/>
          </p:nvSpPr>
          <p:spPr>
            <a:xfrm>
              <a:off x="1753958" y="2529617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19" name="Google Shape;2512;p34">
              <a:extLst>
                <a:ext uri="{FF2B5EF4-FFF2-40B4-BE49-F238E27FC236}">
                  <a16:creationId xmlns:a16="http://schemas.microsoft.com/office/drawing/2014/main" id="{663607CE-68D9-430D-80D8-C10E5818FEBC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20" name="Google Shape;2513;p34">
              <a:extLst>
                <a:ext uri="{FF2B5EF4-FFF2-40B4-BE49-F238E27FC236}">
                  <a16:creationId xmlns:a16="http://schemas.microsoft.com/office/drawing/2014/main" id="{C0B8E0C6-2337-4774-AF21-F6C7ADBC36C1}"/>
                </a:ext>
              </a:extLst>
            </p:cNvPr>
            <p:cNvSpPr/>
            <p:nvPr/>
          </p:nvSpPr>
          <p:spPr>
            <a:xfrm>
              <a:off x="1539709" y="2377215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421" name="Google Shape;2514;p34">
              <a:extLst>
                <a:ext uri="{FF2B5EF4-FFF2-40B4-BE49-F238E27FC236}">
                  <a16:creationId xmlns:a16="http://schemas.microsoft.com/office/drawing/2014/main" id="{15DE16A6-AA78-4F67-93CF-B7F8A95B00DF}"/>
                </a:ext>
              </a:extLst>
            </p:cNvPr>
            <p:cNvGrpSpPr/>
            <p:nvPr/>
          </p:nvGrpSpPr>
          <p:grpSpPr>
            <a:xfrm>
              <a:off x="1478807" y="2519073"/>
              <a:ext cx="1236391" cy="238555"/>
              <a:chOff x="1478807" y="2515573"/>
              <a:chExt cx="1236391" cy="238555"/>
            </a:xfrm>
          </p:grpSpPr>
          <p:sp>
            <p:nvSpPr>
              <p:cNvPr id="422" name="Google Shape;2515;p34">
                <a:extLst>
                  <a:ext uri="{FF2B5EF4-FFF2-40B4-BE49-F238E27FC236}">
                    <a16:creationId xmlns:a16="http://schemas.microsoft.com/office/drawing/2014/main" id="{43AD1111-26C5-4C24-A1B0-B11939686E93}"/>
                  </a:ext>
                </a:extLst>
              </p:cNvPr>
              <p:cNvSpPr txBox="1"/>
              <p:nvPr/>
            </p:nvSpPr>
            <p:spPr>
              <a:xfrm>
                <a:off x="1478807" y="2543063"/>
                <a:ext cx="268009" cy="21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I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423" name="Google Shape;2516;p34">
                <a:extLst>
                  <a:ext uri="{FF2B5EF4-FFF2-40B4-BE49-F238E27FC236}">
                    <a16:creationId xmlns:a16="http://schemas.microsoft.com/office/drawing/2014/main" id="{A8A0AC15-E464-4B53-9576-99186A230400}"/>
                  </a:ext>
                </a:extLst>
              </p:cNvPr>
              <p:cNvSpPr txBox="1"/>
              <p:nvPr/>
            </p:nvSpPr>
            <p:spPr>
              <a:xfrm>
                <a:off x="1718643" y="2515573"/>
                <a:ext cx="996555" cy="210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3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․1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438" name="Picture 2" descr="Hotel Icons - Free SVG &amp; PNG Hotel Images - Noun Project">
            <a:extLst>
              <a:ext uri="{FF2B5EF4-FFF2-40B4-BE49-F238E27FC236}">
                <a16:creationId xmlns:a16="http://schemas.microsoft.com/office/drawing/2014/main" id="{D6419672-05E0-4C69-8349-182FEF75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88" y="922535"/>
            <a:ext cx="318564" cy="3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9" name="Google Shape;2493;p34">
            <a:extLst>
              <a:ext uri="{FF2B5EF4-FFF2-40B4-BE49-F238E27FC236}">
                <a16:creationId xmlns:a16="http://schemas.microsoft.com/office/drawing/2014/main" id="{C49F5612-B515-4F2F-BEE1-2B549C263535}"/>
              </a:ext>
            </a:extLst>
          </p:cNvPr>
          <p:cNvGrpSpPr/>
          <p:nvPr/>
        </p:nvGrpSpPr>
        <p:grpSpPr>
          <a:xfrm>
            <a:off x="6587805" y="676498"/>
            <a:ext cx="849011" cy="1167842"/>
            <a:chOff x="1354980" y="1088199"/>
            <a:chExt cx="1378329" cy="1895936"/>
          </a:xfrm>
        </p:grpSpPr>
        <p:grpSp>
          <p:nvGrpSpPr>
            <p:cNvPr id="440" name="Google Shape;2494;p34">
              <a:extLst>
                <a:ext uri="{FF2B5EF4-FFF2-40B4-BE49-F238E27FC236}">
                  <a16:creationId xmlns:a16="http://schemas.microsoft.com/office/drawing/2014/main" id="{CF5478F9-0CDE-458D-A325-2C251A0AD302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60" name="Google Shape;2495;p34">
                <a:extLst>
                  <a:ext uri="{FF2B5EF4-FFF2-40B4-BE49-F238E27FC236}">
                    <a16:creationId xmlns:a16="http://schemas.microsoft.com/office/drawing/2014/main" id="{38A3CE89-6ED9-4011-8821-8CCB185648BD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61" name="Google Shape;2496;p34">
                <a:extLst>
                  <a:ext uri="{FF2B5EF4-FFF2-40B4-BE49-F238E27FC236}">
                    <a16:creationId xmlns:a16="http://schemas.microsoft.com/office/drawing/2014/main" id="{BADCA5B1-DF3F-4E7F-8C16-CF639E03F2BA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41" name="Google Shape;2497;p34">
              <a:extLst>
                <a:ext uri="{FF2B5EF4-FFF2-40B4-BE49-F238E27FC236}">
                  <a16:creationId xmlns:a16="http://schemas.microsoft.com/office/drawing/2014/main" id="{B9B1553E-D6C2-41F5-AF0E-ABCD57FD1F0E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448" name="Google Shape;2498;p34">
                <a:extLst>
                  <a:ext uri="{FF2B5EF4-FFF2-40B4-BE49-F238E27FC236}">
                    <a16:creationId xmlns:a16="http://schemas.microsoft.com/office/drawing/2014/main" id="{39678098-C116-40CA-B68B-DB7A330AB224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9" name="Google Shape;2499;p34">
                <a:extLst>
                  <a:ext uri="{FF2B5EF4-FFF2-40B4-BE49-F238E27FC236}">
                    <a16:creationId xmlns:a16="http://schemas.microsoft.com/office/drawing/2014/main" id="{F5538B6C-C6D3-4040-BC05-F7129F0386DE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0" name="Google Shape;2500;p34">
                <a:extLst>
                  <a:ext uri="{FF2B5EF4-FFF2-40B4-BE49-F238E27FC236}">
                    <a16:creationId xmlns:a16="http://schemas.microsoft.com/office/drawing/2014/main" id="{312371DE-18EA-446C-A518-5FFF9D1251D8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1" name="Google Shape;2501;p34">
                <a:extLst>
                  <a:ext uri="{FF2B5EF4-FFF2-40B4-BE49-F238E27FC236}">
                    <a16:creationId xmlns:a16="http://schemas.microsoft.com/office/drawing/2014/main" id="{36DC8F1B-5FB8-408C-AEC7-F494E0305829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2" name="Google Shape;2502;p34">
                <a:extLst>
                  <a:ext uri="{FF2B5EF4-FFF2-40B4-BE49-F238E27FC236}">
                    <a16:creationId xmlns:a16="http://schemas.microsoft.com/office/drawing/2014/main" id="{823118AF-91B0-47F4-9383-70C81366C108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3" name="Google Shape;2503;p34">
                <a:extLst>
                  <a:ext uri="{FF2B5EF4-FFF2-40B4-BE49-F238E27FC236}">
                    <a16:creationId xmlns:a16="http://schemas.microsoft.com/office/drawing/2014/main" id="{DC13379F-28E5-43BC-9219-16782501018D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4" name="Google Shape;2504;p34">
                <a:extLst>
                  <a:ext uri="{FF2B5EF4-FFF2-40B4-BE49-F238E27FC236}">
                    <a16:creationId xmlns:a16="http://schemas.microsoft.com/office/drawing/2014/main" id="{C1CC7F20-2648-44F1-BC0E-CEFE10C615B5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5" name="Google Shape;2505;p34">
                <a:extLst>
                  <a:ext uri="{FF2B5EF4-FFF2-40B4-BE49-F238E27FC236}">
                    <a16:creationId xmlns:a16="http://schemas.microsoft.com/office/drawing/2014/main" id="{5715CF6B-F24F-4827-B010-578653D54E55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6" name="Google Shape;2506;p34">
                <a:extLst>
                  <a:ext uri="{FF2B5EF4-FFF2-40B4-BE49-F238E27FC236}">
                    <a16:creationId xmlns:a16="http://schemas.microsoft.com/office/drawing/2014/main" id="{E60DEA73-5A99-42FA-9965-BA255F497B0F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7" name="Google Shape;2507;p34">
                <a:extLst>
                  <a:ext uri="{FF2B5EF4-FFF2-40B4-BE49-F238E27FC236}">
                    <a16:creationId xmlns:a16="http://schemas.microsoft.com/office/drawing/2014/main" id="{751A1B7D-28D8-40B9-BC08-19DF80780116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8" name="Google Shape;2508;p34">
                <a:extLst>
                  <a:ext uri="{FF2B5EF4-FFF2-40B4-BE49-F238E27FC236}">
                    <a16:creationId xmlns:a16="http://schemas.microsoft.com/office/drawing/2014/main" id="{806A509F-EEA4-4E66-AFB2-1BB02278859C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59" name="Google Shape;2509;p34">
                <a:extLst>
                  <a:ext uri="{FF2B5EF4-FFF2-40B4-BE49-F238E27FC236}">
                    <a16:creationId xmlns:a16="http://schemas.microsoft.com/office/drawing/2014/main" id="{4269452B-493E-4A05-9FD1-CCFCF1687589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42" name="Google Shape;2511;p34">
              <a:extLst>
                <a:ext uri="{FF2B5EF4-FFF2-40B4-BE49-F238E27FC236}">
                  <a16:creationId xmlns:a16="http://schemas.microsoft.com/office/drawing/2014/main" id="{60887E8B-3AC8-4E2D-A1D3-23827812A2E8}"/>
                </a:ext>
              </a:extLst>
            </p:cNvPr>
            <p:cNvSpPr/>
            <p:nvPr/>
          </p:nvSpPr>
          <p:spPr>
            <a:xfrm>
              <a:off x="1753958" y="2543936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443" name="Google Shape;2512;p34">
              <a:extLst>
                <a:ext uri="{FF2B5EF4-FFF2-40B4-BE49-F238E27FC236}">
                  <a16:creationId xmlns:a16="http://schemas.microsoft.com/office/drawing/2014/main" id="{DA891FB6-0AA8-4365-8006-490D9DB0EB12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44" name="Google Shape;2513;p34">
              <a:extLst>
                <a:ext uri="{FF2B5EF4-FFF2-40B4-BE49-F238E27FC236}">
                  <a16:creationId xmlns:a16="http://schemas.microsoft.com/office/drawing/2014/main" id="{0D46A353-2B59-4917-BF4A-809ACF7A4FA9}"/>
                </a:ext>
              </a:extLst>
            </p:cNvPr>
            <p:cNvSpPr/>
            <p:nvPr/>
          </p:nvSpPr>
          <p:spPr>
            <a:xfrm>
              <a:off x="1539709" y="2404275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445" name="Google Shape;2514;p34">
              <a:extLst>
                <a:ext uri="{FF2B5EF4-FFF2-40B4-BE49-F238E27FC236}">
                  <a16:creationId xmlns:a16="http://schemas.microsoft.com/office/drawing/2014/main" id="{CECC6DF7-D07F-4EB5-92A0-83B7D77734C0}"/>
                </a:ext>
              </a:extLst>
            </p:cNvPr>
            <p:cNvGrpSpPr/>
            <p:nvPr/>
          </p:nvGrpSpPr>
          <p:grpSpPr>
            <a:xfrm>
              <a:off x="1478807" y="2531239"/>
              <a:ext cx="1254502" cy="238556"/>
              <a:chOff x="1478807" y="2527739"/>
              <a:chExt cx="1254502" cy="238556"/>
            </a:xfrm>
          </p:grpSpPr>
          <p:sp>
            <p:nvSpPr>
              <p:cNvPr id="446" name="Google Shape;2515;p34">
                <a:extLst>
                  <a:ext uri="{FF2B5EF4-FFF2-40B4-BE49-F238E27FC236}">
                    <a16:creationId xmlns:a16="http://schemas.microsoft.com/office/drawing/2014/main" id="{288918A7-6BE3-4EE7-83B3-757183E1F035}"/>
                  </a:ext>
                </a:extLst>
              </p:cNvPr>
              <p:cNvSpPr txBox="1"/>
              <p:nvPr/>
            </p:nvSpPr>
            <p:spPr>
              <a:xfrm>
                <a:off x="1478807" y="2555230"/>
                <a:ext cx="268009" cy="21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G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447" name="Google Shape;2516;p34">
                <a:extLst>
                  <a:ext uri="{FF2B5EF4-FFF2-40B4-BE49-F238E27FC236}">
                    <a16:creationId xmlns:a16="http://schemas.microsoft.com/office/drawing/2014/main" id="{1E64D171-6176-4DE6-AADB-F6D07B3DEFDE}"/>
                  </a:ext>
                </a:extLst>
              </p:cNvPr>
              <p:cNvSpPr txBox="1"/>
              <p:nvPr/>
            </p:nvSpPr>
            <p:spPr>
              <a:xfrm>
                <a:off x="1672099" y="2527739"/>
                <a:ext cx="1061210" cy="218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1.6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462" name="Picture 2" descr="Equipment Icons - Free SVG &amp; PNG Equipment Images - Noun Project">
            <a:extLst>
              <a:ext uri="{FF2B5EF4-FFF2-40B4-BE49-F238E27FC236}">
                <a16:creationId xmlns:a16="http://schemas.microsoft.com/office/drawing/2014/main" id="{8BF5929C-F1EB-4C09-BF23-F576DC51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26" y="903639"/>
            <a:ext cx="315905" cy="3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3" name="Google Shape;2493;p34">
            <a:extLst>
              <a:ext uri="{FF2B5EF4-FFF2-40B4-BE49-F238E27FC236}">
                <a16:creationId xmlns:a16="http://schemas.microsoft.com/office/drawing/2014/main" id="{697590E3-FF7B-4BB4-9B03-782B75A64C79}"/>
              </a:ext>
            </a:extLst>
          </p:cNvPr>
          <p:cNvGrpSpPr/>
          <p:nvPr/>
        </p:nvGrpSpPr>
        <p:grpSpPr>
          <a:xfrm>
            <a:off x="7383281" y="676198"/>
            <a:ext cx="849011" cy="1167842"/>
            <a:chOff x="1354980" y="1088199"/>
            <a:chExt cx="1378329" cy="1895936"/>
          </a:xfrm>
        </p:grpSpPr>
        <p:grpSp>
          <p:nvGrpSpPr>
            <p:cNvPr id="464" name="Google Shape;2494;p34">
              <a:extLst>
                <a:ext uri="{FF2B5EF4-FFF2-40B4-BE49-F238E27FC236}">
                  <a16:creationId xmlns:a16="http://schemas.microsoft.com/office/drawing/2014/main" id="{96E234DF-D80F-4AB1-A632-767265076D77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88" name="Google Shape;2495;p34">
                <a:extLst>
                  <a:ext uri="{FF2B5EF4-FFF2-40B4-BE49-F238E27FC236}">
                    <a16:creationId xmlns:a16="http://schemas.microsoft.com/office/drawing/2014/main" id="{E2020D23-67BA-45E4-AFFA-BE861788E940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9" name="Google Shape;2496;p34">
                <a:extLst>
                  <a:ext uri="{FF2B5EF4-FFF2-40B4-BE49-F238E27FC236}">
                    <a16:creationId xmlns:a16="http://schemas.microsoft.com/office/drawing/2014/main" id="{19A8D97D-38E2-462E-8525-8881158F0484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65" name="Google Shape;2497;p34">
              <a:extLst>
                <a:ext uri="{FF2B5EF4-FFF2-40B4-BE49-F238E27FC236}">
                  <a16:creationId xmlns:a16="http://schemas.microsoft.com/office/drawing/2014/main" id="{9C4F0948-2444-4CCE-B8D4-B85C5581BE45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472" name="Google Shape;2498;p34">
                <a:extLst>
                  <a:ext uri="{FF2B5EF4-FFF2-40B4-BE49-F238E27FC236}">
                    <a16:creationId xmlns:a16="http://schemas.microsoft.com/office/drawing/2014/main" id="{992BB468-0096-4EEC-8D36-6577787153C6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73" name="Google Shape;2499;p34">
                <a:extLst>
                  <a:ext uri="{FF2B5EF4-FFF2-40B4-BE49-F238E27FC236}">
                    <a16:creationId xmlns:a16="http://schemas.microsoft.com/office/drawing/2014/main" id="{B14A88C6-3696-429A-979F-BB6E610DD832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74" name="Google Shape;2500;p34">
                <a:extLst>
                  <a:ext uri="{FF2B5EF4-FFF2-40B4-BE49-F238E27FC236}">
                    <a16:creationId xmlns:a16="http://schemas.microsoft.com/office/drawing/2014/main" id="{C3044F03-29EC-4FF7-A5C4-897B85CE9708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75" name="Google Shape;2501;p34">
                <a:extLst>
                  <a:ext uri="{FF2B5EF4-FFF2-40B4-BE49-F238E27FC236}">
                    <a16:creationId xmlns:a16="http://schemas.microsoft.com/office/drawing/2014/main" id="{08653370-0B53-4E65-9788-677C9C1CD5FF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76" name="Google Shape;2502;p34">
                <a:extLst>
                  <a:ext uri="{FF2B5EF4-FFF2-40B4-BE49-F238E27FC236}">
                    <a16:creationId xmlns:a16="http://schemas.microsoft.com/office/drawing/2014/main" id="{811E21D7-8B55-409E-A900-15DB7A34260D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77" name="Google Shape;2503;p34">
                <a:extLst>
                  <a:ext uri="{FF2B5EF4-FFF2-40B4-BE49-F238E27FC236}">
                    <a16:creationId xmlns:a16="http://schemas.microsoft.com/office/drawing/2014/main" id="{1FBB2D77-7462-4B4C-8AEC-2A733107387D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2" name="Google Shape;2504;p34">
                <a:extLst>
                  <a:ext uri="{FF2B5EF4-FFF2-40B4-BE49-F238E27FC236}">
                    <a16:creationId xmlns:a16="http://schemas.microsoft.com/office/drawing/2014/main" id="{62C24BE8-547D-4119-9E29-22F6C80B5BBC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3" name="Google Shape;2505;p34">
                <a:extLst>
                  <a:ext uri="{FF2B5EF4-FFF2-40B4-BE49-F238E27FC236}">
                    <a16:creationId xmlns:a16="http://schemas.microsoft.com/office/drawing/2014/main" id="{5901F901-F6EA-47CE-81C1-8DA3A71417AB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4" name="Google Shape;2506;p34">
                <a:extLst>
                  <a:ext uri="{FF2B5EF4-FFF2-40B4-BE49-F238E27FC236}">
                    <a16:creationId xmlns:a16="http://schemas.microsoft.com/office/drawing/2014/main" id="{941AF56F-E830-46B2-A0F6-5BFE27FD7F73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5" name="Google Shape;2507;p34">
                <a:extLst>
                  <a:ext uri="{FF2B5EF4-FFF2-40B4-BE49-F238E27FC236}">
                    <a16:creationId xmlns:a16="http://schemas.microsoft.com/office/drawing/2014/main" id="{B9925EEA-B9E8-4FEF-9419-53FFE51D213E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6" name="Google Shape;2508;p34">
                <a:extLst>
                  <a:ext uri="{FF2B5EF4-FFF2-40B4-BE49-F238E27FC236}">
                    <a16:creationId xmlns:a16="http://schemas.microsoft.com/office/drawing/2014/main" id="{6E116D6A-FFFE-423C-95CF-89C14294BC55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87" name="Google Shape;2509;p34">
                <a:extLst>
                  <a:ext uri="{FF2B5EF4-FFF2-40B4-BE49-F238E27FC236}">
                    <a16:creationId xmlns:a16="http://schemas.microsoft.com/office/drawing/2014/main" id="{069A4FC8-90FA-40FD-A276-82DF4F4C14D0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66" name="Google Shape;2511;p34">
              <a:extLst>
                <a:ext uri="{FF2B5EF4-FFF2-40B4-BE49-F238E27FC236}">
                  <a16:creationId xmlns:a16="http://schemas.microsoft.com/office/drawing/2014/main" id="{CDDCC9B0-0D4D-47CD-A79A-265C73669800}"/>
                </a:ext>
              </a:extLst>
            </p:cNvPr>
            <p:cNvSpPr/>
            <p:nvPr/>
          </p:nvSpPr>
          <p:spPr>
            <a:xfrm>
              <a:off x="1753958" y="2543936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467" name="Google Shape;2512;p34">
              <a:extLst>
                <a:ext uri="{FF2B5EF4-FFF2-40B4-BE49-F238E27FC236}">
                  <a16:creationId xmlns:a16="http://schemas.microsoft.com/office/drawing/2014/main" id="{E2493987-CDC9-4DA1-A13D-E2419D10241D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68" name="Google Shape;2513;p34">
              <a:extLst>
                <a:ext uri="{FF2B5EF4-FFF2-40B4-BE49-F238E27FC236}">
                  <a16:creationId xmlns:a16="http://schemas.microsoft.com/office/drawing/2014/main" id="{23137948-3E4F-4BA8-941D-BAE285B27745}"/>
                </a:ext>
              </a:extLst>
            </p:cNvPr>
            <p:cNvSpPr/>
            <p:nvPr/>
          </p:nvSpPr>
          <p:spPr>
            <a:xfrm>
              <a:off x="1539709" y="2404275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469" name="Google Shape;2514;p34">
              <a:extLst>
                <a:ext uri="{FF2B5EF4-FFF2-40B4-BE49-F238E27FC236}">
                  <a16:creationId xmlns:a16="http://schemas.microsoft.com/office/drawing/2014/main" id="{ACE7C91F-7AB4-42CD-82AC-A57BDCFCC280}"/>
                </a:ext>
              </a:extLst>
            </p:cNvPr>
            <p:cNvGrpSpPr/>
            <p:nvPr/>
          </p:nvGrpSpPr>
          <p:grpSpPr>
            <a:xfrm>
              <a:off x="1478807" y="2531239"/>
              <a:ext cx="1254502" cy="238556"/>
              <a:chOff x="1478807" y="2527739"/>
              <a:chExt cx="1254502" cy="238556"/>
            </a:xfrm>
          </p:grpSpPr>
          <p:sp>
            <p:nvSpPr>
              <p:cNvPr id="470" name="Google Shape;2515;p34">
                <a:extLst>
                  <a:ext uri="{FF2B5EF4-FFF2-40B4-BE49-F238E27FC236}">
                    <a16:creationId xmlns:a16="http://schemas.microsoft.com/office/drawing/2014/main" id="{9886E44D-40B5-427A-9B52-509C5ACF0A59}"/>
                  </a:ext>
                </a:extLst>
              </p:cNvPr>
              <p:cNvSpPr txBox="1"/>
              <p:nvPr/>
            </p:nvSpPr>
            <p:spPr>
              <a:xfrm>
                <a:off x="1478807" y="2555230"/>
                <a:ext cx="268009" cy="21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N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471" name="Google Shape;2516;p34">
                <a:extLst>
                  <a:ext uri="{FF2B5EF4-FFF2-40B4-BE49-F238E27FC236}">
                    <a16:creationId xmlns:a16="http://schemas.microsoft.com/office/drawing/2014/main" id="{7EF0AEF2-C204-4625-897C-663B2C32EB15}"/>
                  </a:ext>
                </a:extLst>
              </p:cNvPr>
              <p:cNvSpPr txBox="1"/>
              <p:nvPr/>
            </p:nvSpPr>
            <p:spPr>
              <a:xfrm>
                <a:off x="1672099" y="2527739"/>
                <a:ext cx="1061210" cy="218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2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1026" name="Picture 2" descr="Car repair - Free icons">
            <a:extLst>
              <a:ext uri="{FF2B5EF4-FFF2-40B4-BE49-F238E27FC236}">
                <a16:creationId xmlns:a16="http://schemas.microsoft.com/office/drawing/2014/main" id="{74BF9633-542B-44F9-910D-80546A08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3393" y="891758"/>
            <a:ext cx="351198" cy="3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" name="Picture 2" descr="Car repair - Free icons">
            <a:extLst>
              <a:ext uri="{FF2B5EF4-FFF2-40B4-BE49-F238E27FC236}">
                <a16:creationId xmlns:a16="http://schemas.microsoft.com/office/drawing/2014/main" id="{EC29A9E0-E768-4A29-AE6B-6B95885E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58" y="4262054"/>
            <a:ext cx="351198" cy="3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2" name="Google Shape;2493;p34">
            <a:extLst>
              <a:ext uri="{FF2B5EF4-FFF2-40B4-BE49-F238E27FC236}">
                <a16:creationId xmlns:a16="http://schemas.microsoft.com/office/drawing/2014/main" id="{4B56D30C-44FA-4C7A-BDCF-2710E56ACBC0}"/>
              </a:ext>
            </a:extLst>
          </p:cNvPr>
          <p:cNvGrpSpPr/>
          <p:nvPr/>
        </p:nvGrpSpPr>
        <p:grpSpPr>
          <a:xfrm>
            <a:off x="8175572" y="679102"/>
            <a:ext cx="849012" cy="1167842"/>
            <a:chOff x="1354980" y="1088199"/>
            <a:chExt cx="1378331" cy="1895936"/>
          </a:xfrm>
        </p:grpSpPr>
        <p:grpSp>
          <p:nvGrpSpPr>
            <p:cNvPr id="493" name="Google Shape;2494;p34">
              <a:extLst>
                <a:ext uri="{FF2B5EF4-FFF2-40B4-BE49-F238E27FC236}">
                  <a16:creationId xmlns:a16="http://schemas.microsoft.com/office/drawing/2014/main" id="{CB2271EB-3C62-45FA-9F99-39A029B5B696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513" name="Google Shape;2495;p34">
                <a:extLst>
                  <a:ext uri="{FF2B5EF4-FFF2-40B4-BE49-F238E27FC236}">
                    <a16:creationId xmlns:a16="http://schemas.microsoft.com/office/drawing/2014/main" id="{1945EED5-D484-4B8D-AB17-5EE77127736A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14" name="Google Shape;2496;p34">
                <a:extLst>
                  <a:ext uri="{FF2B5EF4-FFF2-40B4-BE49-F238E27FC236}">
                    <a16:creationId xmlns:a16="http://schemas.microsoft.com/office/drawing/2014/main" id="{805B3835-7ED0-4DA0-B22D-37AA9FAFCBAF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94" name="Google Shape;2497;p34">
              <a:extLst>
                <a:ext uri="{FF2B5EF4-FFF2-40B4-BE49-F238E27FC236}">
                  <a16:creationId xmlns:a16="http://schemas.microsoft.com/office/drawing/2014/main" id="{DFDB4CF2-FC1B-4E3C-BE1C-88E1649EB68B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501" name="Google Shape;2498;p34">
                <a:extLst>
                  <a:ext uri="{FF2B5EF4-FFF2-40B4-BE49-F238E27FC236}">
                    <a16:creationId xmlns:a16="http://schemas.microsoft.com/office/drawing/2014/main" id="{55EB8803-AB93-40FD-8248-C78CE196B35F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2" name="Google Shape;2499;p34">
                <a:extLst>
                  <a:ext uri="{FF2B5EF4-FFF2-40B4-BE49-F238E27FC236}">
                    <a16:creationId xmlns:a16="http://schemas.microsoft.com/office/drawing/2014/main" id="{53B250B5-1AC9-4517-B634-A59B70933E86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3" name="Google Shape;2500;p34">
                <a:extLst>
                  <a:ext uri="{FF2B5EF4-FFF2-40B4-BE49-F238E27FC236}">
                    <a16:creationId xmlns:a16="http://schemas.microsoft.com/office/drawing/2014/main" id="{359CD68B-0C17-4008-9324-8C6CF2CD151C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4" name="Google Shape;2501;p34">
                <a:extLst>
                  <a:ext uri="{FF2B5EF4-FFF2-40B4-BE49-F238E27FC236}">
                    <a16:creationId xmlns:a16="http://schemas.microsoft.com/office/drawing/2014/main" id="{C5BBBF6A-2475-4B4C-99DA-36E1981B1AD1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5" name="Google Shape;2502;p34">
                <a:extLst>
                  <a:ext uri="{FF2B5EF4-FFF2-40B4-BE49-F238E27FC236}">
                    <a16:creationId xmlns:a16="http://schemas.microsoft.com/office/drawing/2014/main" id="{DE141D87-DE69-47D5-BC2D-19B340A31942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6" name="Google Shape;2503;p34">
                <a:extLst>
                  <a:ext uri="{FF2B5EF4-FFF2-40B4-BE49-F238E27FC236}">
                    <a16:creationId xmlns:a16="http://schemas.microsoft.com/office/drawing/2014/main" id="{3F8E3600-D65E-460F-86D6-C9A3D7ECB215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7" name="Google Shape;2504;p34">
                <a:extLst>
                  <a:ext uri="{FF2B5EF4-FFF2-40B4-BE49-F238E27FC236}">
                    <a16:creationId xmlns:a16="http://schemas.microsoft.com/office/drawing/2014/main" id="{D21975A2-3B49-4CEF-B638-61DD34F047B4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8" name="Google Shape;2505;p34">
                <a:extLst>
                  <a:ext uri="{FF2B5EF4-FFF2-40B4-BE49-F238E27FC236}">
                    <a16:creationId xmlns:a16="http://schemas.microsoft.com/office/drawing/2014/main" id="{93644462-2693-47F5-A3DB-D1DBBA651C95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09" name="Google Shape;2506;p34">
                <a:extLst>
                  <a:ext uri="{FF2B5EF4-FFF2-40B4-BE49-F238E27FC236}">
                    <a16:creationId xmlns:a16="http://schemas.microsoft.com/office/drawing/2014/main" id="{B5FF351E-F466-4E5D-AF42-3F3109F0A80A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10" name="Google Shape;2507;p34">
                <a:extLst>
                  <a:ext uri="{FF2B5EF4-FFF2-40B4-BE49-F238E27FC236}">
                    <a16:creationId xmlns:a16="http://schemas.microsoft.com/office/drawing/2014/main" id="{CD1C8D11-B886-40FC-9A93-44F159A5BA74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11" name="Google Shape;2508;p34">
                <a:extLst>
                  <a:ext uri="{FF2B5EF4-FFF2-40B4-BE49-F238E27FC236}">
                    <a16:creationId xmlns:a16="http://schemas.microsoft.com/office/drawing/2014/main" id="{B2CFAFFF-3CBA-4785-991B-957ECEE038B2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12" name="Google Shape;2509;p34">
                <a:extLst>
                  <a:ext uri="{FF2B5EF4-FFF2-40B4-BE49-F238E27FC236}">
                    <a16:creationId xmlns:a16="http://schemas.microsoft.com/office/drawing/2014/main" id="{40B9363C-E012-4F69-962C-A7FFB89FC6E9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95" name="Google Shape;2511;p34">
              <a:extLst>
                <a:ext uri="{FF2B5EF4-FFF2-40B4-BE49-F238E27FC236}">
                  <a16:creationId xmlns:a16="http://schemas.microsoft.com/office/drawing/2014/main" id="{568AD8E7-AC96-4127-9C78-A511391609FE}"/>
                </a:ext>
              </a:extLst>
            </p:cNvPr>
            <p:cNvSpPr/>
            <p:nvPr/>
          </p:nvSpPr>
          <p:spPr>
            <a:xfrm>
              <a:off x="1753958" y="2527925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496" name="Google Shape;2512;p34">
              <a:extLst>
                <a:ext uri="{FF2B5EF4-FFF2-40B4-BE49-F238E27FC236}">
                  <a16:creationId xmlns:a16="http://schemas.microsoft.com/office/drawing/2014/main" id="{B52F029D-9209-429C-BBBE-468A77066F06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97" name="Google Shape;2513;p34">
              <a:extLst>
                <a:ext uri="{FF2B5EF4-FFF2-40B4-BE49-F238E27FC236}">
                  <a16:creationId xmlns:a16="http://schemas.microsoft.com/office/drawing/2014/main" id="{86A675BF-1AED-489E-9401-62008F3656C1}"/>
                </a:ext>
              </a:extLst>
            </p:cNvPr>
            <p:cNvSpPr/>
            <p:nvPr/>
          </p:nvSpPr>
          <p:spPr>
            <a:xfrm>
              <a:off x="1539709" y="2375341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498" name="Google Shape;2514;p34">
              <a:extLst>
                <a:ext uri="{FF2B5EF4-FFF2-40B4-BE49-F238E27FC236}">
                  <a16:creationId xmlns:a16="http://schemas.microsoft.com/office/drawing/2014/main" id="{CBB957B5-5C8F-4DC3-B579-6B6A24997568}"/>
                </a:ext>
              </a:extLst>
            </p:cNvPr>
            <p:cNvGrpSpPr/>
            <p:nvPr/>
          </p:nvGrpSpPr>
          <p:grpSpPr>
            <a:xfrm>
              <a:off x="1478807" y="2551091"/>
              <a:ext cx="1254504" cy="219512"/>
              <a:chOff x="1478807" y="2547591"/>
              <a:chExt cx="1254504" cy="219512"/>
            </a:xfrm>
          </p:grpSpPr>
          <p:sp>
            <p:nvSpPr>
              <p:cNvPr id="499" name="Google Shape;2515;p34">
                <a:extLst>
                  <a:ext uri="{FF2B5EF4-FFF2-40B4-BE49-F238E27FC236}">
                    <a16:creationId xmlns:a16="http://schemas.microsoft.com/office/drawing/2014/main" id="{688BA94C-C755-4A65-A3B7-0F56A6AE1F14}"/>
                  </a:ext>
                </a:extLst>
              </p:cNvPr>
              <p:cNvSpPr txBox="1"/>
              <p:nvPr/>
            </p:nvSpPr>
            <p:spPr>
              <a:xfrm>
                <a:off x="1478807" y="2547591"/>
                <a:ext cx="268009" cy="211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M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500" name="Google Shape;2516;p34">
                <a:extLst>
                  <a:ext uri="{FF2B5EF4-FFF2-40B4-BE49-F238E27FC236}">
                    <a16:creationId xmlns:a16="http://schemas.microsoft.com/office/drawing/2014/main" id="{A2546CCE-2E6A-46C8-B9A0-43A443E1D0C0}"/>
                  </a:ext>
                </a:extLst>
              </p:cNvPr>
              <p:cNvSpPr txBox="1"/>
              <p:nvPr/>
            </p:nvSpPr>
            <p:spPr>
              <a:xfrm>
                <a:off x="1656772" y="2548964"/>
                <a:ext cx="1076539" cy="218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0.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9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515" name="object 47">
            <a:extLst>
              <a:ext uri="{FF2B5EF4-FFF2-40B4-BE49-F238E27FC236}">
                <a16:creationId xmlns:a16="http://schemas.microsoft.com/office/drawing/2014/main" id="{7C07BB89-026D-4CF3-AFC2-4BD45DD12BEA}"/>
              </a:ext>
            </a:extLst>
          </p:cNvPr>
          <p:cNvPicPr/>
          <p:nvPr/>
        </p:nvPicPr>
        <p:blipFill>
          <a:blip r:embed="rId17" cstate="print">
            <a:biLevel thresh="75000"/>
          </a:blip>
          <a:stretch>
            <a:fillRect/>
          </a:stretch>
        </p:blipFill>
        <p:spPr>
          <a:xfrm>
            <a:off x="8460877" y="963358"/>
            <a:ext cx="284526" cy="301262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BB9AB1C7-0888-4DCC-A855-4709C0CF8B7A}"/>
              </a:ext>
            </a:extLst>
          </p:cNvPr>
          <p:cNvSpPr txBox="1"/>
          <p:nvPr/>
        </p:nvSpPr>
        <p:spPr>
          <a:xfrm>
            <a:off x="2105087" y="2417862"/>
            <a:ext cx="843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</a:rPr>
              <a:t>2</a:t>
            </a:r>
            <a:r>
              <a:rPr lang="hy-AM" sz="1200" dirty="0">
                <a:solidFill>
                  <a:schemeClr val="accent1"/>
                </a:solidFill>
                <a:latin typeface="GHEA Grapalat" panose="02000506050000020003" pitchFamily="50" charset="0"/>
              </a:rPr>
              <a:t>,1</a:t>
            </a:r>
            <a:r>
              <a:rPr lang="en" sz="1200" dirty="0">
                <a:solidFill>
                  <a:schemeClr val="accent1"/>
                </a:solidFill>
                <a:latin typeface="GHEA Grapalat" panose="02000506050000020003" pitchFamily="50" charset="0"/>
                <a:sym typeface="Fira Sans Extra Condensed SemiBold"/>
              </a:rPr>
              <a:t> %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4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 b="46812"/>
          <a:stretch/>
        </p:blipFill>
        <p:spPr>
          <a:xfrm>
            <a:off x="4601394" y="933864"/>
            <a:ext cx="4584038" cy="4178710"/>
          </a:xfrm>
          <a:prstGeom prst="rect">
            <a:avLst/>
          </a:prstGeom>
        </p:spPr>
      </p:pic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267666" y="38923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Նպատակային ծրագրի պորտֆելի տարածքային բաշխվածք</a:t>
            </a:r>
            <a:br>
              <a:rPr lang="hy-AM" sz="16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br>
              <a:rPr lang="hy-AM" sz="4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r>
              <a:rPr lang="hy-AM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Հիմնական ակտիվությունը դրսևորվում է Երևան քաղաքում և Կոտայքի մարզում</a:t>
            </a:r>
            <a:endParaRPr sz="1400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2252" y="2650674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69392" y="2886092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2252" y="2650674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47171" y="2558736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6</a:t>
            </a:r>
            <a:r>
              <a:rPr lang="hy-AM" sz="800" dirty="0">
                <a:latin typeface="GHEA Grapalat" panose="02000506050000020003" pitchFamily="50" charset="0"/>
              </a:rPr>
              <a:t>3</a:t>
            </a:r>
            <a:r>
              <a:rPr lang="en-US" sz="800" dirty="0">
                <a:latin typeface="GHEA Grapalat" panose="02000506050000020003" pitchFamily="50" charset="0"/>
              </a:rPr>
              <a:t>.</a:t>
            </a:r>
            <a:r>
              <a:rPr lang="hy-AM" sz="800" dirty="0">
                <a:latin typeface="GHEA Grapalat" panose="02000506050000020003" pitchFamily="50" charset="0"/>
              </a:rPr>
              <a:t>7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32" name="Straight Connector 331"/>
          <p:cNvCxnSpPr/>
          <p:nvPr/>
        </p:nvCxnSpPr>
        <p:spPr>
          <a:xfrm>
            <a:off x="6219711" y="2082392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6198405" y="23253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34" name="Straight Arrow Connector 333"/>
          <p:cNvCxnSpPr/>
          <p:nvPr/>
        </p:nvCxnSpPr>
        <p:spPr>
          <a:xfrm>
            <a:off x="6219711" y="2082392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ectangle 334"/>
          <p:cNvSpPr/>
          <p:nvPr/>
        </p:nvSpPr>
        <p:spPr>
          <a:xfrm>
            <a:off x="6474630" y="1927670"/>
            <a:ext cx="837566" cy="2432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11.</a:t>
            </a:r>
            <a:r>
              <a:rPr lang="hy-AM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40" name="Straight Connector 339"/>
          <p:cNvCxnSpPr/>
          <p:nvPr/>
        </p:nvCxnSpPr>
        <p:spPr>
          <a:xfrm flipV="1">
            <a:off x="7503633" y="2940667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7482327" y="2933956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7501073" y="3214593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Rectangle 342"/>
          <p:cNvSpPr/>
          <p:nvPr/>
        </p:nvSpPr>
        <p:spPr>
          <a:xfrm>
            <a:off x="7755992" y="3145603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4,0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44" name="Straight Connector 343"/>
          <p:cNvCxnSpPr/>
          <p:nvPr/>
        </p:nvCxnSpPr>
        <p:spPr>
          <a:xfrm flipH="1" flipV="1">
            <a:off x="7926282" y="4159372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l 344"/>
          <p:cNvSpPr/>
          <p:nvPr/>
        </p:nvSpPr>
        <p:spPr>
          <a:xfrm flipH="1">
            <a:off x="7904976" y="4152661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46" name="Straight Arrow Connector 345"/>
          <p:cNvCxnSpPr/>
          <p:nvPr/>
        </p:nvCxnSpPr>
        <p:spPr>
          <a:xfrm flipH="1">
            <a:off x="7671363" y="4422813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/>
          <p:cNvSpPr/>
          <p:nvPr/>
        </p:nvSpPr>
        <p:spPr>
          <a:xfrm flipH="1">
            <a:off x="7096791" y="4329519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3․5</a:t>
            </a:r>
            <a:r>
              <a:rPr lang="en-US" sz="800" dirty="0">
                <a:latin typeface="GHEA Grapalat" panose="02000506050000020003" pitchFamily="50" charset="0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273549" y="3333598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flipH="1">
            <a:off x="6252243" y="3326887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018630" y="3597039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flipH="1">
            <a:off x="5436037" y="3495724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4.</a:t>
            </a:r>
            <a:r>
              <a:rPr lang="hy-AM" sz="800" dirty="0">
                <a:latin typeface="GHEA Grapalat" panose="02000506050000020003" pitchFamily="50" charset="0"/>
              </a:rPr>
              <a:t>7</a:t>
            </a:r>
            <a:r>
              <a:rPr lang="en-US" sz="800" dirty="0">
                <a:latin typeface="GHEA Grapalat" panose="02000506050000020003" pitchFamily="50" charset="0"/>
              </a:rPr>
              <a:t>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5506142" y="3023219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flipH="1">
            <a:off x="5484836" y="3016508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251223" y="3286660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flipH="1">
            <a:off x="4668630" y="3185345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3.</a:t>
            </a:r>
            <a:r>
              <a:rPr lang="hy-AM" sz="800" dirty="0">
                <a:latin typeface="GHEA Grapalat" panose="02000506050000020003" pitchFamily="50" charset="0"/>
              </a:rPr>
              <a:t>4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105920" y="1225311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084614" y="14682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105920" y="1225311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360839" y="1070589"/>
            <a:ext cx="837566" cy="2432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1.6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0723C4-7F2F-5158-4F05-CF8585FDA66C}"/>
              </a:ext>
            </a:extLst>
          </p:cNvPr>
          <p:cNvSpPr/>
          <p:nvPr/>
        </p:nvSpPr>
        <p:spPr>
          <a:xfrm flipH="1">
            <a:off x="5114119" y="2536490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DFD00F-07D9-1BCB-2720-BB6E720C1EAC}"/>
              </a:ext>
            </a:extLst>
          </p:cNvPr>
          <p:cNvCxnSpPr>
            <a:cxnSpLocks/>
          </p:cNvCxnSpPr>
          <p:nvPr/>
        </p:nvCxnSpPr>
        <p:spPr>
          <a:xfrm flipH="1">
            <a:off x="4740450" y="2472381"/>
            <a:ext cx="401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D516F6-68CE-4141-E3FC-B6140C8E2DDE}"/>
              </a:ext>
            </a:extLst>
          </p:cNvPr>
          <p:cNvSpPr/>
          <p:nvPr/>
        </p:nvSpPr>
        <p:spPr>
          <a:xfrm flipH="1">
            <a:off x="4157857" y="2396628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1,9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850F8-6298-CE1E-23DC-8162683F4C02}"/>
              </a:ext>
            </a:extLst>
          </p:cNvPr>
          <p:cNvCxnSpPr>
            <a:cxnSpLocks/>
          </p:cNvCxnSpPr>
          <p:nvPr/>
        </p:nvCxnSpPr>
        <p:spPr>
          <a:xfrm>
            <a:off x="5141825" y="2472381"/>
            <a:ext cx="0" cy="86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F9EBDC-3163-A4D0-9193-DC7575D0F895}"/>
              </a:ext>
            </a:extLst>
          </p:cNvPr>
          <p:cNvCxnSpPr/>
          <p:nvPr/>
        </p:nvCxnSpPr>
        <p:spPr>
          <a:xfrm>
            <a:off x="5697909" y="1605923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6EF6C5-3A67-03BA-A5C1-7D20064F5E4E}"/>
              </a:ext>
            </a:extLst>
          </p:cNvPr>
          <p:cNvSpPr/>
          <p:nvPr/>
        </p:nvSpPr>
        <p:spPr>
          <a:xfrm>
            <a:off x="5675049" y="1841341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9658F6-1743-2C0E-0AB7-3424DF97B59B}"/>
              </a:ext>
            </a:extLst>
          </p:cNvPr>
          <p:cNvCxnSpPr/>
          <p:nvPr/>
        </p:nvCxnSpPr>
        <p:spPr>
          <a:xfrm>
            <a:off x="5697909" y="1605923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14DDA-4275-0AE1-85C5-3281B5C658DD}"/>
              </a:ext>
            </a:extLst>
          </p:cNvPr>
          <p:cNvSpPr/>
          <p:nvPr/>
        </p:nvSpPr>
        <p:spPr>
          <a:xfrm>
            <a:off x="5952828" y="1513985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2,0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DB7485-FDB3-EA08-CC5D-0A9D900682B2}"/>
              </a:ext>
            </a:extLst>
          </p:cNvPr>
          <p:cNvCxnSpPr/>
          <p:nvPr/>
        </p:nvCxnSpPr>
        <p:spPr>
          <a:xfrm>
            <a:off x="6918481" y="1426835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FF9D66B-668E-7758-80BF-C3A9DD39C5DF}"/>
              </a:ext>
            </a:extLst>
          </p:cNvPr>
          <p:cNvSpPr/>
          <p:nvPr/>
        </p:nvSpPr>
        <p:spPr>
          <a:xfrm>
            <a:off x="6895621" y="1662253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7CF1-4AC5-5946-19D4-B8B445D2E5DF}"/>
              </a:ext>
            </a:extLst>
          </p:cNvPr>
          <p:cNvCxnSpPr/>
          <p:nvPr/>
        </p:nvCxnSpPr>
        <p:spPr>
          <a:xfrm>
            <a:off x="6918481" y="1426835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09C11-6D7B-B883-5123-DFFAD99A17DC}"/>
              </a:ext>
            </a:extLst>
          </p:cNvPr>
          <p:cNvSpPr/>
          <p:nvPr/>
        </p:nvSpPr>
        <p:spPr>
          <a:xfrm>
            <a:off x="7173400" y="1334897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GHEA Grapalat" panose="02000506050000020003" pitchFamily="50" charset="0"/>
              </a:rPr>
              <a:t>2</a:t>
            </a:r>
            <a:r>
              <a:rPr lang="en-US" sz="800" dirty="0">
                <a:latin typeface="GHEA Grapalat" panose="02000506050000020003" pitchFamily="50" charset="0"/>
              </a:rPr>
              <a:t>.</a:t>
            </a:r>
            <a:r>
              <a:rPr lang="hy-AM" sz="800" dirty="0">
                <a:latin typeface="GHEA Grapalat" panose="02000506050000020003" pitchFamily="50" charset="0"/>
              </a:rPr>
              <a:t>0</a:t>
            </a:r>
            <a:r>
              <a:rPr lang="en-US" sz="800" dirty="0">
                <a:latin typeface="GHEA Grapalat" panose="02000506050000020003" pitchFamily="50" charset="0"/>
              </a:rPr>
              <a:t>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651495-6C2D-66B4-286B-ECDF324D06F1}"/>
              </a:ext>
            </a:extLst>
          </p:cNvPr>
          <p:cNvCxnSpPr/>
          <p:nvPr/>
        </p:nvCxnSpPr>
        <p:spPr>
          <a:xfrm flipH="1" flipV="1">
            <a:off x="7150541" y="3722228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07009-3976-5431-C92D-03B36FEE1FBC}"/>
              </a:ext>
            </a:extLst>
          </p:cNvPr>
          <p:cNvCxnSpPr/>
          <p:nvPr/>
        </p:nvCxnSpPr>
        <p:spPr>
          <a:xfrm flipH="1">
            <a:off x="6895622" y="3985669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01100AF-7007-ADF7-69C8-A9CF7CBEA239}"/>
              </a:ext>
            </a:extLst>
          </p:cNvPr>
          <p:cNvSpPr/>
          <p:nvPr/>
        </p:nvSpPr>
        <p:spPr>
          <a:xfrm flipH="1">
            <a:off x="6313029" y="3884354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.</a:t>
            </a:r>
            <a:r>
              <a:rPr lang="en-US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E1128-DEF4-39AA-2CB6-C4C2324DA096}"/>
              </a:ext>
            </a:extLst>
          </p:cNvPr>
          <p:cNvSpPr/>
          <p:nvPr/>
        </p:nvSpPr>
        <p:spPr>
          <a:xfrm flipH="1">
            <a:off x="7137688" y="3699468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93280E-DED3-0CE7-830B-D9902BAF4050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C3F517-9E1A-843C-BB50-17BD08F7A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6A5D36-D7C4-278A-CB0C-E3A75A4C3C65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E1363CB-8C31-68EF-27AE-95680B0CBD59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2752A0-A147-56BB-EF41-A90FC2231553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241C7A-1178-4CDD-5555-3C9DE79B8EB9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5887262-7EDD-03C2-ED1E-BFDD4B83BD5B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71073EB-676F-4A11-AC93-F769B3DE3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46949"/>
              </p:ext>
            </p:extLst>
          </p:nvPr>
        </p:nvGraphicFramePr>
        <p:xfrm>
          <a:off x="7177" y="890095"/>
          <a:ext cx="4572000" cy="408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lat Dashboard Infographics by Slidesgo">
  <a:themeElements>
    <a:clrScheme name="Slidehelper - 00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BFBFBF"/>
      </a:accent6>
      <a:hlink>
        <a:srgbClr val="264653"/>
      </a:hlink>
      <a:folHlink>
        <a:srgbClr val="2A9D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471</Words>
  <Application>Microsoft Office PowerPoint</Application>
  <PresentationFormat>On-screen Show (16:9)</PresentationFormat>
  <Paragraphs>126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GHEA Grapalat</vt:lpstr>
      <vt:lpstr>Fira Sans Extra Condensed SemiBold</vt:lpstr>
      <vt:lpstr>Roboto</vt:lpstr>
      <vt:lpstr>Arial</vt:lpstr>
      <vt:lpstr>Flat Dashboard Infographics by Slidesgo</vt:lpstr>
      <vt:lpstr>Արտադրողականության խթանման նպատակային ծրագրի պայմաններ</vt:lpstr>
      <vt:lpstr>Նպատակային ծրագրի պորտֆելի ընդհանուր վիճակագրություն  ծրագրի մեկնարկից 2024 թ․ դեկտեմբերի 1-ի դրությամբ</vt:lpstr>
      <vt:lpstr>Նպատակային ծրագրի շրջանակներում ձևավորված տարեկան միջին տոկոսադրույքը և 1 վարկի/լիզինգի միջին պայմանագրային արժեքը </vt:lpstr>
      <vt:lpstr>Նպատակային ծրագրի պրոֆիլի դինամիկան՝ ծրագրի մեկնարկից մինչև 2024 թվականի դեկտեմբերի 1-ը      </vt:lpstr>
      <vt:lpstr>Նպատակային ծրագրի պորտֆելի ոլորտային բաշխվածք</vt:lpstr>
      <vt:lpstr>Նպատակային ծրագրի պորտֆելի տարածքային բաշխվածք  Հիմնական ակտիվությունը դրսևորվում է Երևան քաղաքում և Կոտայքի մարզում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Dashboard Infographics</dc:title>
  <dc:creator>Tamara V. Sargsyan</dc:creator>
  <cp:lastModifiedBy>Susanna G. Yenokyan</cp:lastModifiedBy>
  <cp:revision>145</cp:revision>
  <cp:lastPrinted>2024-12-25T14:50:55Z</cp:lastPrinted>
  <dcterms:modified xsi:type="dcterms:W3CDTF">2024-12-26T05:06:31Z</dcterms:modified>
</cp:coreProperties>
</file>