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77" r:id="rId2"/>
    <p:sldId id="278" r:id="rId3"/>
    <p:sldId id="279" r:id="rId4"/>
    <p:sldId id="283" r:id="rId5"/>
    <p:sldId id="284" r:id="rId6"/>
  </p:sldIdLst>
  <p:sldSz cx="9144000" cy="5143500" type="screen16x9"/>
  <p:notesSz cx="7010400" cy="9296400"/>
  <p:embeddedFontLst>
    <p:embeddedFont>
      <p:font typeface="Fira Sans Extra Condensed SemiBold" panose="020B0604020202020204" charset="0"/>
      <p:regular r:id="rId8"/>
      <p:bold r:id="rId9"/>
      <p:italic r:id="rId10"/>
      <p:boldItalic r:id="rId11"/>
    </p:embeddedFont>
    <p:embeddedFont>
      <p:font typeface="GHEA Grapalat" panose="02000506050000020003" pitchFamily="50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5" autoAdjust="0"/>
  </p:normalViewPr>
  <p:slideViewPr>
    <p:cSldViewPr snapToGrid="0">
      <p:cViewPr varScale="1">
        <p:scale>
          <a:sx n="135" d="100"/>
          <a:sy n="135" d="100"/>
        </p:scale>
        <p:origin x="8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4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6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4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11475" y="307021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wto.org/english/docs_e/legal_e/24-scm.pdf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microsoft.com/office/2007/relationships/hdphoto" Target="../media/hdphoto7.wdp"/><Relationship Id="rId7" Type="http://schemas.microsoft.com/office/2007/relationships/hdphoto" Target="../media/hdphoto11.wdp"/><Relationship Id="rId12" Type="http://schemas.microsoft.com/office/2007/relationships/hdphoto" Target="../media/hdphoto1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microsoft.com/office/2007/relationships/hdphoto" Target="../media/hdphoto10.wdp"/><Relationship Id="rId10" Type="http://schemas.openxmlformats.org/officeDocument/2006/relationships/hyperlink" Target="https://www.arlis.am/DocumentView.aspx?docid=167054" TargetMode="External"/><Relationship Id="rId4" Type="http://schemas.openxmlformats.org/officeDocument/2006/relationships/image" Target="../media/image18.png"/><Relationship Id="rId9" Type="http://schemas.microsoft.com/office/2007/relationships/hdphoto" Target="../media/hdphoto12.wdp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;p16"/>
          <p:cNvSpPr txBox="1">
            <a:spLocks noGrp="1"/>
          </p:cNvSpPr>
          <p:nvPr>
            <p:ph type="title"/>
          </p:nvPr>
        </p:nvSpPr>
        <p:spPr>
          <a:xfrm>
            <a:off x="832361" y="423797"/>
            <a:ext cx="7621523" cy="511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chemeClr val="accent2"/>
                </a:solidFill>
                <a:latin typeface="GHEA Grapalat" panose="02000506050000020003" pitchFamily="50" charset="0"/>
              </a:rPr>
              <a:t>The event of modernization of production capacity</a:t>
            </a:r>
            <a:endParaRPr sz="1800" b="1" dirty="0">
              <a:solidFill>
                <a:schemeClr val="accent2"/>
              </a:solidFill>
              <a:latin typeface="GHEA Grapalat" panose="02000506050000020003" pitchFamily="50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7862" y="1201048"/>
            <a:ext cx="3662300" cy="14202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7862" y="3107493"/>
            <a:ext cx="3662300" cy="152220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pic>
        <p:nvPicPr>
          <p:cNvPr id="7" name="Picture 2" descr="Free Target And Goal SVG, PNG Icon, Symbol. Download Image.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2" y="1616072"/>
            <a:ext cx="759075" cy="7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9565" y="1196836"/>
            <a:ext cx="2874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GHEA Grapalat" panose="02000506050000020003" pitchFamily="50" charset="0"/>
              </a:rPr>
              <a:t>Goal</a:t>
            </a:r>
            <a:endParaRPr lang="hy-AM" sz="1200" b="1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algn="just"/>
            <a:endParaRPr lang="hy-AM" sz="800" b="1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algn="just"/>
            <a:r>
              <a:rPr lang="en-US" sz="1000" dirty="0">
                <a:solidFill>
                  <a:schemeClr val="bg1"/>
                </a:solidFill>
                <a:latin typeface="GHEA Grapalat" panose="02000506050000020003" pitchFamily="50" charset="0"/>
              </a:rPr>
              <a:t>To provide affordable financial means for entrepreneur</a:t>
            </a:r>
            <a:r>
              <a:rPr lang="hy-AM" sz="1000" dirty="0">
                <a:solidFill>
                  <a:schemeClr val="bg1"/>
                </a:solidFill>
                <a:latin typeface="GHEA Grapalat" panose="02000506050000020003" pitchFamily="50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GHEA Grapalat" panose="02000506050000020003" pitchFamily="50" charset="0"/>
              </a:rPr>
              <a:t>in order to modernize the production capacity and increase the productivity of the organization.</a:t>
            </a:r>
            <a:r>
              <a:rPr lang="hy-AM" sz="800" dirty="0">
                <a:solidFill>
                  <a:schemeClr val="bg1"/>
                </a:solidFill>
                <a:latin typeface="GHEA Grapalat" panose="02000506050000020003" pitchFamily="50" charset="0"/>
              </a:rPr>
              <a:t> </a:t>
            </a:r>
            <a:endParaRPr lang="en-US" sz="800" dirty="0">
              <a:solidFill>
                <a:schemeClr val="bg1"/>
              </a:solidFill>
              <a:latin typeface="GHEA Grapalat" panose="02000506050000020003" pitchFamily="50" charset="0"/>
            </a:endParaRPr>
          </a:p>
        </p:txBody>
      </p:sp>
      <p:pic>
        <p:nvPicPr>
          <p:cNvPr id="9" name="Picture 8" descr="Subsidy Icons - Free SVG &amp; PNG Subsidy Images - Noun Project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7" y="3450576"/>
            <a:ext cx="831273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94592" y="3103282"/>
            <a:ext cx="28742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GHEA Grapalat" panose="02000506050000020003" pitchFamily="50" charset="0"/>
              </a:rPr>
              <a:t>Form of assistance</a:t>
            </a:r>
            <a:endParaRPr lang="hy-AM" sz="900" b="1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algn="just"/>
            <a:endParaRPr lang="en-US" sz="1000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algn="just"/>
            <a:r>
              <a:rPr lang="en-US" sz="1000" dirty="0">
                <a:solidFill>
                  <a:schemeClr val="bg1"/>
                </a:solidFill>
                <a:latin typeface="GHEA Grapalat" panose="02000506050000020003" pitchFamily="50" charset="0"/>
              </a:rPr>
              <a:t>Subsidy of credits/leasing interests, provided by partner financial institutions for the purpose of acquisition of new/unused machinery and equipment by entrepreneurs, operating in targeted sectors.</a:t>
            </a:r>
            <a:r>
              <a:rPr lang="hy-AM" sz="900" dirty="0">
                <a:solidFill>
                  <a:schemeClr val="bg1"/>
                </a:solidFill>
                <a:latin typeface="GHEA Grapalat" panose="02000506050000020003" pitchFamily="50" charset="0"/>
              </a:rPr>
              <a:t> </a:t>
            </a:r>
            <a:endParaRPr lang="en-US" sz="900" dirty="0">
              <a:solidFill>
                <a:schemeClr val="bg1"/>
              </a:solidFill>
              <a:latin typeface="GHEA Grapalat" panose="02000506050000020003" pitchFamily="50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B6D284-F79D-F1EB-47A1-E7623C0AA0A8}"/>
              </a:ext>
            </a:extLst>
          </p:cNvPr>
          <p:cNvGrpSpPr/>
          <p:nvPr/>
        </p:nvGrpSpPr>
        <p:grpSpPr>
          <a:xfrm>
            <a:off x="56258" y="60694"/>
            <a:ext cx="1210736" cy="440533"/>
            <a:chOff x="946506" y="1397002"/>
            <a:chExt cx="2022542" cy="74136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D04A6AC-E50C-7728-BFD4-217E75ADA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5761" r="185" b="26230"/>
            <a:stretch/>
          </p:blipFill>
          <p:spPr>
            <a:xfrm>
              <a:off x="946506" y="1541710"/>
              <a:ext cx="451107" cy="451942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4F4BA2A-44C3-FDC4-53EF-558F4E95B90D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C83DA37-C346-4D94-5AC4-A4640663477F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6FBE7CD-67CA-6067-5D3D-CB54CE4435E8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C50562A-0C09-AE80-1714-74E607483F64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AC754D86-FF66-1F65-2F1B-C8A67C287FCB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579176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600" b="0" cap="none" dirty="0">
                  <a:latin typeface="GHEA Grapalat" panose="02000506050000020003" pitchFamily="50" charset="0"/>
                </a:rPr>
                <a:t>Ministry of</a:t>
              </a:r>
            </a:p>
            <a:p>
              <a:r>
                <a:rPr lang="en-US" sz="600" b="0" cap="none" dirty="0">
                  <a:latin typeface="GHEA Grapalat" panose="02000506050000020003" pitchFamily="50" charset="0"/>
                </a:rPr>
                <a:t>Economy</a:t>
              </a: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882874" y="1198942"/>
            <a:ext cx="3642051" cy="142233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9605" y="1196836"/>
            <a:ext cx="287427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GHEA Grapalat" panose="02000506050000020003" pitchFamily="50" charset="0"/>
              </a:rPr>
              <a:t>Stakeholder</a:t>
            </a:r>
            <a:endParaRPr lang="hy-AM" b="1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algn="just"/>
            <a:endParaRPr lang="hy-AM" sz="900" b="1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algn="just"/>
            <a:r>
              <a:rPr lang="en-US" sz="1000" dirty="0">
                <a:solidFill>
                  <a:schemeClr val="bg1"/>
                </a:solidFill>
                <a:latin typeface="GHEA Grapalat" panose="02000506050000020003" pitchFamily="50" charset="0"/>
              </a:rPr>
              <a:t>A commercial organization or an individual entrepreneur operating in targeted areas and registered and actually operating in the territory of Republic of Armenia or Nagorno-Karabakh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4927901" y="3097323"/>
            <a:ext cx="3597023" cy="15323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5579605" y="3134386"/>
            <a:ext cx="28742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GHEA Grapalat" panose="02000506050000020003" pitchFamily="50" charset="0"/>
              </a:rPr>
              <a:t>The goal of credit/leasing</a:t>
            </a:r>
            <a:endParaRPr lang="hy-AM" b="1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algn="just"/>
            <a:endParaRPr lang="hy-AM" sz="800" b="1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algn="just"/>
            <a:r>
              <a:rPr lang="en-US" sz="1000" dirty="0">
                <a:solidFill>
                  <a:schemeClr val="bg1"/>
                </a:solidFill>
                <a:latin typeface="GHEA Grapalat" panose="02000506050000020003" pitchFamily="50" charset="0"/>
              </a:rPr>
              <a:t> The subsidy is applicable to the credits/leasing provided to entrepreneurs for the purpose of purchasing new (unused) devices and equipment.</a:t>
            </a:r>
          </a:p>
        </p:txBody>
      </p:sp>
      <p:pic>
        <p:nvPicPr>
          <p:cNvPr id="1026" name="Picture 2" descr="Stakeholder Icon - Free PNG &amp; SVG 99500 - Noun Project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97" y="1670774"/>
            <a:ext cx="560228" cy="56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dustrial Equipment Icons - Free SVG &amp; PNG Industrial Equipment Images -  Noun Project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29" y="3528060"/>
            <a:ext cx="679123" cy="6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1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64519"/>
              </p:ext>
            </p:extLst>
          </p:nvPr>
        </p:nvGraphicFramePr>
        <p:xfrm>
          <a:off x="2567247" y="2287755"/>
          <a:ext cx="6263640" cy="95948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58686">
                  <a:extLst>
                    <a:ext uri="{9D8B030D-6E8A-4147-A177-3AD203B41FA5}">
                      <a16:colId xmlns:a16="http://schemas.microsoft.com/office/drawing/2014/main" val="2989152783"/>
                    </a:ext>
                  </a:extLst>
                </a:gridCol>
                <a:gridCol w="1524265">
                  <a:extLst>
                    <a:ext uri="{9D8B030D-6E8A-4147-A177-3AD203B41FA5}">
                      <a16:colId xmlns:a16="http://schemas.microsoft.com/office/drawing/2014/main" val="4274562163"/>
                    </a:ext>
                  </a:extLst>
                </a:gridCol>
                <a:gridCol w="1252421">
                  <a:extLst>
                    <a:ext uri="{9D8B030D-6E8A-4147-A177-3AD203B41FA5}">
                      <a16:colId xmlns:a16="http://schemas.microsoft.com/office/drawing/2014/main" val="152085043"/>
                    </a:ext>
                  </a:extLst>
                </a:gridCol>
                <a:gridCol w="1223298">
                  <a:extLst>
                    <a:ext uri="{9D8B030D-6E8A-4147-A177-3AD203B41FA5}">
                      <a16:colId xmlns:a16="http://schemas.microsoft.com/office/drawing/2014/main" val="2978846926"/>
                    </a:ext>
                  </a:extLst>
                </a:gridCol>
                <a:gridCol w="704970">
                  <a:extLst>
                    <a:ext uri="{9D8B030D-6E8A-4147-A177-3AD203B41FA5}">
                      <a16:colId xmlns:a16="http://schemas.microsoft.com/office/drawing/2014/main" val="1735992155"/>
                    </a:ext>
                  </a:extLst>
                </a:gridCol>
              </a:tblGrid>
              <a:tr h="242193"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Currency</a:t>
                      </a:r>
                      <a:endParaRPr lang="hy-AM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Contract</a:t>
                      </a:r>
                      <a:r>
                        <a:rPr lang="en-US" sz="10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value</a:t>
                      </a:r>
                      <a:endParaRPr lang="hy-AM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Subsidy period</a:t>
                      </a:r>
                      <a:endParaRPr lang="hy-AM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Subsidy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Term</a:t>
                      </a:r>
                      <a:endParaRPr lang="hy-AM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46663"/>
                  </a:ext>
                </a:extLst>
              </a:tr>
              <a:tr h="18404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Armenian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dram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Up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 to 200 million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  <a:latin typeface="+mn-lt"/>
                        </a:rPr>
                        <a:t> 42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 months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hy-AM" sz="1000" u="none" strike="noStrike" dirty="0">
                          <a:effectLst/>
                          <a:latin typeface="+mn-lt"/>
                        </a:rPr>
                        <a:t> 120 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months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3937839"/>
                  </a:ext>
                </a:extLst>
              </a:tr>
              <a:tr h="184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  <a:latin typeface="+mn-lt"/>
                        </a:rPr>
                        <a:t> 200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 million and more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  <a:latin typeface="+mn-lt"/>
                        </a:rPr>
                        <a:t> 36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 months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24377"/>
                  </a:ext>
                </a:extLst>
              </a:tr>
              <a:tr h="18404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Foreign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Currency</a:t>
                      </a:r>
                      <a:endParaRPr lang="hy-AM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Up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 to 200 million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  <a:latin typeface="+mn-lt"/>
                        </a:rPr>
                        <a:t> 42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 months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146396"/>
                  </a:ext>
                </a:extLst>
              </a:tr>
              <a:tr h="1651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  <a:latin typeface="+mn-lt"/>
                        </a:rPr>
                        <a:t> 200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million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 and more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  <a:latin typeface="+mn-lt"/>
                        </a:rPr>
                        <a:t> 36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 months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400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61246"/>
              </p:ext>
            </p:extLst>
          </p:nvPr>
        </p:nvGraphicFramePr>
        <p:xfrm>
          <a:off x="2567247" y="982273"/>
          <a:ext cx="6263639" cy="105177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53061">
                  <a:extLst>
                    <a:ext uri="{9D8B030D-6E8A-4147-A177-3AD203B41FA5}">
                      <a16:colId xmlns:a16="http://schemas.microsoft.com/office/drawing/2014/main" val="2989152783"/>
                    </a:ext>
                  </a:extLst>
                </a:gridCol>
                <a:gridCol w="1526087">
                  <a:extLst>
                    <a:ext uri="{9D8B030D-6E8A-4147-A177-3AD203B41FA5}">
                      <a16:colId xmlns:a16="http://schemas.microsoft.com/office/drawing/2014/main" val="4274562163"/>
                    </a:ext>
                  </a:extLst>
                </a:gridCol>
                <a:gridCol w="1253918">
                  <a:extLst>
                    <a:ext uri="{9D8B030D-6E8A-4147-A177-3AD203B41FA5}">
                      <a16:colId xmlns:a16="http://schemas.microsoft.com/office/drawing/2014/main" val="152085043"/>
                    </a:ext>
                  </a:extLst>
                </a:gridCol>
                <a:gridCol w="1224760">
                  <a:extLst>
                    <a:ext uri="{9D8B030D-6E8A-4147-A177-3AD203B41FA5}">
                      <a16:colId xmlns:a16="http://schemas.microsoft.com/office/drawing/2014/main" val="2978846926"/>
                    </a:ext>
                  </a:extLst>
                </a:gridCol>
                <a:gridCol w="705813">
                  <a:extLst>
                    <a:ext uri="{9D8B030D-6E8A-4147-A177-3AD203B41FA5}">
                      <a16:colId xmlns:a16="http://schemas.microsoft.com/office/drawing/2014/main" val="1735992155"/>
                    </a:ext>
                  </a:extLst>
                </a:gridCol>
              </a:tblGrid>
              <a:tr h="337919"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</a:rPr>
                        <a:t> </a:t>
                      </a: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Currency</a:t>
                      </a:r>
                      <a:endParaRPr lang="hy-AM" sz="1000" b="1" i="0" u="none" strike="noStrike" dirty="0">
                        <a:solidFill>
                          <a:schemeClr val="bg1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Contract</a:t>
                      </a:r>
                      <a:r>
                        <a:rPr lang="en-US" sz="10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value</a:t>
                      </a:r>
                      <a:endParaRPr lang="hy-AM" sz="1000" b="1" i="0" u="none" strike="noStrike" dirty="0">
                        <a:solidFill>
                          <a:schemeClr val="bg1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Subsidy</a:t>
                      </a:r>
                      <a:r>
                        <a:rPr lang="en-US" sz="10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period</a:t>
                      </a:r>
                      <a:endParaRPr lang="hy-AM" sz="1000" b="1" i="0" u="none" strike="noStrike" dirty="0">
                        <a:solidFill>
                          <a:schemeClr val="bg1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Subsidy</a:t>
                      </a:r>
                      <a:r>
                        <a:rPr lang="en-US" sz="10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Term</a:t>
                      </a:r>
                      <a:endParaRPr lang="hy-AM" sz="1000" b="1" i="0" u="none" strike="noStrike" dirty="0">
                        <a:solidFill>
                          <a:schemeClr val="bg1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46663"/>
                  </a:ext>
                </a:extLst>
              </a:tr>
              <a:tr h="1831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y-AM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</a:rPr>
                        <a:t>Armenian</a:t>
                      </a:r>
                      <a:r>
                        <a:rPr lang="en-US" sz="1000" u="none" strike="noStrike" baseline="0" dirty="0">
                          <a:effectLst/>
                        </a:rPr>
                        <a:t> Dram</a:t>
                      </a:r>
                      <a:endParaRPr lang="hy-AM" sz="10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563" indent="-55563" algn="l" fontAlgn="b"/>
                      <a:r>
                        <a:rPr lang="hy-AM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</a:rPr>
                        <a:t>Up</a:t>
                      </a:r>
                      <a:r>
                        <a:rPr lang="en-US" sz="1000" u="none" strike="noStrike" baseline="0" dirty="0">
                          <a:effectLst/>
                        </a:rPr>
                        <a:t> to 200 million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</a:rPr>
                        <a:t> 42</a:t>
                      </a:r>
                      <a:r>
                        <a:rPr lang="en-US" sz="1000" u="none" strike="noStrike" baseline="0" dirty="0">
                          <a:effectLst/>
                        </a:rPr>
                        <a:t> months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hy-AM" sz="1000" u="none" strike="noStrike" dirty="0">
                          <a:effectLst/>
                        </a:rPr>
                        <a:t> 120 </a:t>
                      </a:r>
                      <a:r>
                        <a:rPr lang="en-US" sz="1000" u="none" strike="noStrike" dirty="0">
                          <a:effectLst/>
                        </a:rPr>
                        <a:t>months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3937839"/>
                  </a:ext>
                </a:extLst>
              </a:tr>
              <a:tr h="183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</a:rPr>
                        <a:t>200</a:t>
                      </a:r>
                      <a:r>
                        <a:rPr lang="en-US" sz="1000" u="none" strike="noStrike" baseline="0" dirty="0">
                          <a:effectLst/>
                        </a:rPr>
                        <a:t> million and more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</a:rPr>
                        <a:t> 36</a:t>
                      </a:r>
                      <a:r>
                        <a:rPr lang="en-US" sz="1000" u="none" strike="noStrike" baseline="0" dirty="0">
                          <a:effectLst/>
                        </a:rPr>
                        <a:t> months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24377"/>
                  </a:ext>
                </a:extLst>
              </a:tr>
              <a:tr h="1831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y-AM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</a:rPr>
                        <a:t>Foreign</a:t>
                      </a:r>
                      <a:r>
                        <a:rPr lang="en-US" sz="1000" u="none" strike="noStrike" baseline="0" dirty="0">
                          <a:effectLst/>
                        </a:rPr>
                        <a:t> Currency</a:t>
                      </a:r>
                      <a:endParaRPr lang="hy-AM" sz="1000" b="1" i="0" u="none" strike="noStrike" dirty="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</a:rPr>
                        <a:t>Up</a:t>
                      </a:r>
                      <a:r>
                        <a:rPr lang="en-US" sz="1000" u="none" strike="noStrike" baseline="0" dirty="0">
                          <a:effectLst/>
                        </a:rPr>
                        <a:t> to 200 million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</a:rPr>
                        <a:t> 42</a:t>
                      </a:r>
                      <a:r>
                        <a:rPr lang="en-US" sz="1000" u="none" strike="noStrike" dirty="0">
                          <a:effectLst/>
                        </a:rPr>
                        <a:t> months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146396"/>
                  </a:ext>
                </a:extLst>
              </a:tr>
              <a:tr h="164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</a:rPr>
                        <a:t>200</a:t>
                      </a:r>
                      <a:r>
                        <a:rPr lang="en-US" sz="1000" u="none" strike="noStrike" baseline="0" dirty="0">
                          <a:effectLst/>
                        </a:rPr>
                        <a:t> million and more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y-AM" sz="1000" u="none" strike="noStrike" dirty="0">
                          <a:effectLst/>
                        </a:rPr>
                        <a:t> 36</a:t>
                      </a:r>
                      <a:r>
                        <a:rPr lang="en-US" sz="1000" u="none" strike="noStrike" dirty="0">
                          <a:effectLst/>
                        </a:rPr>
                        <a:t> months</a:t>
                      </a:r>
                      <a:endParaRPr lang="hy-AM" sz="1000" b="0" i="0" u="none" strike="noStrike" dirty="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40074"/>
                  </a:ext>
                </a:extLst>
              </a:tr>
            </a:tbl>
          </a:graphicData>
        </a:graphic>
      </p:graphicFrame>
      <p:sp>
        <p:nvSpPr>
          <p:cNvPr id="20" name="Google Shape;70;p16"/>
          <p:cNvSpPr txBox="1">
            <a:spLocks noGrp="1"/>
          </p:cNvSpPr>
          <p:nvPr>
            <p:ph type="title"/>
          </p:nvPr>
        </p:nvSpPr>
        <p:spPr>
          <a:xfrm>
            <a:off x="604591" y="355311"/>
            <a:ext cx="8276172" cy="511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hlinkClick r:id="rId3"/>
              </a:rPr>
              <a:t>Agreement on Subsidies and Countervailing Measures</a:t>
            </a:r>
          </a:p>
        </p:txBody>
      </p:sp>
      <p:sp>
        <p:nvSpPr>
          <p:cNvPr id="21" name="Google Shape;709;p53"/>
          <p:cNvSpPr txBox="1"/>
          <p:nvPr/>
        </p:nvSpPr>
        <p:spPr>
          <a:xfrm>
            <a:off x="667507" y="946610"/>
            <a:ext cx="32178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GHEA Grapalat" panose="02000506050000020003" pitchFamily="50" charset="0"/>
                <a:ea typeface="DM Sans"/>
                <a:cs typeface="DM Sans"/>
                <a:sym typeface="DM Sans"/>
              </a:rPr>
              <a:t>Leasing</a:t>
            </a:r>
            <a:endParaRPr sz="2000" b="1" dirty="0">
              <a:solidFill>
                <a:schemeClr val="accent1"/>
              </a:solidFill>
              <a:latin typeface="GHEA Grapalat" panose="02000506050000020003" pitchFamily="50" charset="0"/>
              <a:ea typeface="DM Sans"/>
              <a:cs typeface="DM Sans"/>
              <a:sym typeface="DM Sans"/>
            </a:endParaRPr>
          </a:p>
        </p:txBody>
      </p:sp>
      <p:sp>
        <p:nvSpPr>
          <p:cNvPr id="22" name="Google Shape;710;p53"/>
          <p:cNvSpPr txBox="1"/>
          <p:nvPr/>
        </p:nvSpPr>
        <p:spPr>
          <a:xfrm>
            <a:off x="667506" y="1701235"/>
            <a:ext cx="32178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800" b="1" dirty="0">
                <a:solidFill>
                  <a:schemeClr val="accent1"/>
                </a:solidFill>
                <a:latin typeface="GHEA Grapalat" panose="02000506050000020003" pitchFamily="50" charset="0"/>
                <a:ea typeface="DM Sans"/>
                <a:cs typeface="DM Sans"/>
                <a:sym typeface="DM Sans"/>
              </a:rPr>
              <a:t>Armenian Dram/Foreign Currency</a:t>
            </a:r>
            <a:endParaRPr lang="hy-AM" sz="800" b="1" dirty="0">
              <a:solidFill>
                <a:schemeClr val="accent1"/>
              </a:solidFill>
              <a:latin typeface="GHEA Grapalat" panose="02000506050000020003" pitchFamily="50" charset="0"/>
              <a:ea typeface="DM Sans"/>
              <a:cs typeface="DM Sans"/>
              <a:sym typeface="DM Sans"/>
            </a:endParaRPr>
          </a:p>
        </p:txBody>
      </p:sp>
      <p:cxnSp>
        <p:nvCxnSpPr>
          <p:cNvPr id="23" name="Google Shape;711;p53"/>
          <p:cNvCxnSpPr>
            <a:endCxn id="21" idx="2"/>
          </p:cNvCxnSpPr>
          <p:nvPr/>
        </p:nvCxnSpPr>
        <p:spPr>
          <a:xfrm>
            <a:off x="667506" y="1666610"/>
            <a:ext cx="1608901" cy="99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Google Shape;709;p53"/>
          <p:cNvSpPr txBox="1"/>
          <p:nvPr/>
        </p:nvSpPr>
        <p:spPr>
          <a:xfrm>
            <a:off x="667506" y="2212281"/>
            <a:ext cx="32178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GHEA Grapalat" panose="02000506050000020003" pitchFamily="50" charset="0"/>
                <a:ea typeface="DM Sans"/>
                <a:cs typeface="DM Sans"/>
                <a:sym typeface="DM Sans"/>
              </a:rPr>
              <a:t>Credit</a:t>
            </a:r>
            <a:endParaRPr sz="2000" b="1" dirty="0">
              <a:solidFill>
                <a:schemeClr val="accent1"/>
              </a:solidFill>
              <a:latin typeface="GHEA Grapalat" panose="02000506050000020003" pitchFamily="50" charset="0"/>
              <a:ea typeface="DM Sans"/>
              <a:cs typeface="DM Sans"/>
              <a:sym typeface="DM Sans"/>
            </a:endParaRPr>
          </a:p>
        </p:txBody>
      </p:sp>
      <p:sp>
        <p:nvSpPr>
          <p:cNvPr id="26" name="Google Shape;710;p53"/>
          <p:cNvSpPr txBox="1"/>
          <p:nvPr/>
        </p:nvSpPr>
        <p:spPr>
          <a:xfrm>
            <a:off x="667505" y="2966906"/>
            <a:ext cx="32178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800" b="1">
                <a:solidFill>
                  <a:schemeClr val="accent1"/>
                </a:solidFill>
                <a:latin typeface="GHEA Grapalat" panose="02000506050000020003" pitchFamily="50" charset="0"/>
                <a:ea typeface="DM Sans"/>
                <a:cs typeface="DM Sans"/>
                <a:sym typeface="DM Sans"/>
              </a:rPr>
              <a:t>Armenian Dram/Foreign Currency</a:t>
            </a:r>
            <a:endParaRPr lang="hy-AM" sz="800" b="1" dirty="0">
              <a:solidFill>
                <a:schemeClr val="accent1"/>
              </a:solidFill>
              <a:latin typeface="GHEA Grapalat" panose="02000506050000020003" pitchFamily="50" charset="0"/>
              <a:ea typeface="DM Sans"/>
              <a:cs typeface="DM Sans"/>
              <a:sym typeface="DM Sans"/>
            </a:endParaRPr>
          </a:p>
        </p:txBody>
      </p:sp>
      <p:cxnSp>
        <p:nvCxnSpPr>
          <p:cNvPr id="27" name="Google Shape;711;p53"/>
          <p:cNvCxnSpPr>
            <a:endCxn id="25" idx="2"/>
          </p:cNvCxnSpPr>
          <p:nvPr/>
        </p:nvCxnSpPr>
        <p:spPr>
          <a:xfrm>
            <a:off x="667505" y="2932281"/>
            <a:ext cx="1608901" cy="99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Google Shape;712;p53"/>
          <p:cNvSpPr/>
          <p:nvPr/>
        </p:nvSpPr>
        <p:spPr>
          <a:xfrm rot="16200000">
            <a:off x="377938" y="1615437"/>
            <a:ext cx="204665" cy="102344"/>
          </a:xfrm>
          <a:custGeom>
            <a:avLst/>
            <a:gdLst/>
            <a:ahLst/>
            <a:cxnLst/>
            <a:rect l="l" t="t" r="r" b="b"/>
            <a:pathLst>
              <a:path w="27207" h="13605" extrusionOk="0">
                <a:moveTo>
                  <a:pt x="0" y="0"/>
                </a:moveTo>
                <a:lnTo>
                  <a:pt x="13603" y="13604"/>
                </a:lnTo>
                <a:lnTo>
                  <a:pt x="272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9" name="Google Shape;712;p53"/>
          <p:cNvSpPr/>
          <p:nvPr/>
        </p:nvSpPr>
        <p:spPr>
          <a:xfrm rot="16200000">
            <a:off x="377938" y="2881109"/>
            <a:ext cx="204665" cy="102344"/>
          </a:xfrm>
          <a:custGeom>
            <a:avLst/>
            <a:gdLst/>
            <a:ahLst/>
            <a:cxnLst/>
            <a:rect l="l" t="t" r="r" b="b"/>
            <a:pathLst>
              <a:path w="27207" h="13605" extrusionOk="0">
                <a:moveTo>
                  <a:pt x="0" y="0"/>
                </a:moveTo>
                <a:lnTo>
                  <a:pt x="13603" y="13604"/>
                </a:lnTo>
                <a:lnTo>
                  <a:pt x="272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05819" y="3652101"/>
            <a:ext cx="998831" cy="985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6428" y="3911111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Up to 180 days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56428" y="4225815"/>
            <a:ext cx="2015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GHEA Grapalat" panose="02000506050000020003" pitchFamily="50" charset="0"/>
              </a:rPr>
              <a:t>Supply time subsidy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52871" y="4172721"/>
            <a:ext cx="961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449549" y="3652101"/>
            <a:ext cx="998831" cy="985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00158" y="3911111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Up to 6 months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00158" y="4225815"/>
            <a:ext cx="2015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GHEA Grapalat" panose="02000506050000020003" pitchFamily="50" charset="0"/>
              </a:rPr>
              <a:t> Principal repayment grace period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496601" y="4172721"/>
            <a:ext cx="961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418017" y="3613372"/>
            <a:ext cx="998831" cy="985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68626" y="3695667"/>
            <a:ext cx="1461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Up to 1 billon Armenian drams*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465069" y="4133992"/>
            <a:ext cx="12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alendar, date, deadline, event, limit, period icon - Download on Iconfinder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29" y="3813157"/>
            <a:ext cx="763100" cy="7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Supply-chain Icons - Free SVG &amp; PNG Supply-chain Images - Noun Project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3" y="3764267"/>
            <a:ext cx="784806" cy="78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Izhuan Amount Svg Png Icon Free Download (#268661) - OnlineWebFonts.COM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44" y="3661906"/>
            <a:ext cx="675575" cy="80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358125" y="4194707"/>
            <a:ext cx="201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GHEA Grapalat" panose="02000506050000020003" pitchFamily="50" charset="0"/>
              </a:rPr>
              <a:t>The maximum subsidized part of the credit/leasing is 1 billion Armenian drams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1" y="4842559"/>
            <a:ext cx="5355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-31382" y="4851288"/>
            <a:ext cx="558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700" dirty="0">
                <a:latin typeface="GHEA Grapalat" panose="02000506050000020003" pitchFamily="50" charset="0"/>
              </a:rPr>
              <a:t>* </a:t>
            </a:r>
            <a:r>
              <a:rPr lang="en-US" sz="700" dirty="0">
                <a:latin typeface="GHEA Grapalat" panose="02000506050000020003" pitchFamily="50" charset="0"/>
              </a:rPr>
              <a:t>In the case of an investment of more than 200 million drams in the statutory capital, the maximum credit/leasing amount is set at 5 times the investment, but not more than 10 billion Armenian drams or in the case of foreign currency lending, 5 billion Armenian drams.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663FD7-322C-5351-1984-41B2649F4DC2}"/>
              </a:ext>
            </a:extLst>
          </p:cNvPr>
          <p:cNvGrpSpPr/>
          <p:nvPr/>
        </p:nvGrpSpPr>
        <p:grpSpPr>
          <a:xfrm>
            <a:off x="56258" y="60694"/>
            <a:ext cx="1210736" cy="440533"/>
            <a:chOff x="946506" y="1397002"/>
            <a:chExt cx="2022542" cy="7413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0102745-7C27-008F-A84B-39D748B42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25761" r="185" b="26230"/>
            <a:stretch/>
          </p:blipFill>
          <p:spPr>
            <a:xfrm>
              <a:off x="946506" y="1541710"/>
              <a:ext cx="451107" cy="451942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B1F0F34-7EE2-498C-BAC5-7C001473F251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42E6C5A-E1BB-CDCF-EC1B-6D04058A3054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EDFA277-1BAD-51A4-24AD-30351C255190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88363E2-D450-A4C7-88A5-C433B7892D13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9586B81B-C672-C8FD-0733-CE71A7683C12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579176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600" b="0" cap="none" dirty="0">
                  <a:latin typeface="GHEA Grapalat" panose="02000506050000020003" pitchFamily="50" charset="0"/>
                </a:rPr>
                <a:t>Ministry of</a:t>
              </a:r>
            </a:p>
            <a:p>
              <a:r>
                <a:rPr lang="en-US" sz="600" b="0" cap="none" dirty="0">
                  <a:latin typeface="GHEA Grapalat" panose="02000506050000020003" pitchFamily="50" charset="0"/>
                </a:rPr>
                <a:t>Economy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05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0;p16"/>
          <p:cNvSpPr txBox="1">
            <a:spLocks noGrp="1"/>
          </p:cNvSpPr>
          <p:nvPr>
            <p:ph type="title"/>
          </p:nvPr>
        </p:nvSpPr>
        <p:spPr>
          <a:xfrm>
            <a:off x="-6927" y="217163"/>
            <a:ext cx="9144000" cy="511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chemeClr val="accent2"/>
                </a:solidFill>
                <a:latin typeface="GHEA Grapalat" panose="02000506050000020003" pitchFamily="50" charset="0"/>
              </a:rPr>
              <a:t> Target areas within the event</a:t>
            </a:r>
            <a:endParaRPr sz="1800" b="1" dirty="0">
              <a:solidFill>
                <a:schemeClr val="accent2"/>
              </a:solidFill>
              <a:latin typeface="GHEA Grapalat" panose="02000506050000020003" pitchFamily="50" charset="0"/>
            </a:endParaRPr>
          </a:p>
        </p:txBody>
      </p:sp>
      <p:grpSp>
        <p:nvGrpSpPr>
          <p:cNvPr id="26" name="Google Shape;2493;p34"/>
          <p:cNvGrpSpPr/>
          <p:nvPr/>
        </p:nvGrpSpPr>
        <p:grpSpPr>
          <a:xfrm>
            <a:off x="735451" y="1039196"/>
            <a:ext cx="802328" cy="1179424"/>
            <a:chOff x="1467967" y="1218938"/>
            <a:chExt cx="1072325" cy="1576320"/>
          </a:xfrm>
        </p:grpSpPr>
        <p:grpSp>
          <p:nvGrpSpPr>
            <p:cNvPr id="27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42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000" cap="flat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28" name="Google Shape;2497;p34"/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30" name="Google Shape;2498;p34"/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1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3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4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6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8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9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0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1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29" name="Google Shape;2515;p34"/>
            <p:cNvSpPr txBox="1"/>
            <p:nvPr/>
          </p:nvSpPr>
          <p:spPr>
            <a:xfrm>
              <a:off x="1467967" y="2535258"/>
              <a:ext cx="219546" cy="2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pic>
        <p:nvPicPr>
          <p:cNvPr id="44" name="object 41"/>
          <p:cNvPicPr/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941890" y="1167372"/>
            <a:ext cx="451740" cy="451740"/>
          </a:xfrm>
          <a:prstGeom prst="rect">
            <a:avLst/>
          </a:prstGeom>
        </p:spPr>
      </p:pic>
      <p:sp>
        <p:nvSpPr>
          <p:cNvPr id="46" name="Google Shape;2630;p34"/>
          <p:cNvSpPr txBox="1"/>
          <p:nvPr/>
        </p:nvSpPr>
        <p:spPr>
          <a:xfrm>
            <a:off x="1575108" y="1255662"/>
            <a:ext cx="3108771" cy="5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GHEA Grapalat" panose="02000506050000020003" pitchFamily="50" charset="0"/>
              </a:rPr>
              <a:t>B</a:t>
            </a:r>
            <a:r>
              <a:rPr lang="hy-AM" sz="1200" dirty="0">
                <a:solidFill>
                  <a:schemeClr val="accent1"/>
                </a:solidFill>
                <a:latin typeface="GHEA Grapalat" panose="02000506050000020003" pitchFamily="50" charset="0"/>
              </a:rPr>
              <a:t> </a:t>
            </a:r>
            <a:r>
              <a:rPr lang="en-US" sz="1200" dirty="0">
                <a:latin typeface="GHEA Grapalat" panose="02000506050000020003" pitchFamily="50" charset="0"/>
              </a:rPr>
              <a:t>“Mining industry and open pit operation”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48" name="Google Shape;2493;p34"/>
          <p:cNvGrpSpPr/>
          <p:nvPr/>
        </p:nvGrpSpPr>
        <p:grpSpPr>
          <a:xfrm>
            <a:off x="747528" y="1970740"/>
            <a:ext cx="794012" cy="794013"/>
            <a:chOff x="1479081" y="1218938"/>
            <a:chExt cx="1061211" cy="1061211"/>
          </a:xfrm>
        </p:grpSpPr>
        <p:grpSp>
          <p:nvGrpSpPr>
            <p:cNvPr id="49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63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64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000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50" name="Google Shape;2497;p34"/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51" name="Google Shape;2498;p34"/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2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3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4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5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6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7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8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59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60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61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62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</p:grpSp>
      <p:pic>
        <p:nvPicPr>
          <p:cNvPr id="65" name="object 40"/>
          <p:cNvPicPr/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933473" y="2137073"/>
            <a:ext cx="438582" cy="427885"/>
          </a:xfrm>
          <a:prstGeom prst="rect">
            <a:avLst/>
          </a:prstGeom>
        </p:spPr>
      </p:pic>
      <p:sp>
        <p:nvSpPr>
          <p:cNvPr id="66" name="Google Shape;2630;p34"/>
          <p:cNvSpPr txBox="1"/>
          <p:nvPr/>
        </p:nvSpPr>
        <p:spPr>
          <a:xfrm>
            <a:off x="1626446" y="2236163"/>
            <a:ext cx="3504703" cy="36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GHEA Grapalat" panose="02000506050000020003" pitchFamily="50" charset="0"/>
              </a:rPr>
              <a:t>C </a:t>
            </a:r>
            <a:r>
              <a:rPr lang="en-US" sz="1200" dirty="0">
                <a:latin typeface="GHEA Grapalat" panose="02000506050000020003" pitchFamily="50" charset="0"/>
              </a:rPr>
              <a:t>“Manufacturing”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67" name="Google Shape;2493;p34"/>
          <p:cNvGrpSpPr/>
          <p:nvPr/>
        </p:nvGrpSpPr>
        <p:grpSpPr>
          <a:xfrm>
            <a:off x="746612" y="2883662"/>
            <a:ext cx="794012" cy="794013"/>
            <a:chOff x="1479081" y="1218938"/>
            <a:chExt cx="1061211" cy="1061211"/>
          </a:xfrm>
        </p:grpSpPr>
        <p:grpSp>
          <p:nvGrpSpPr>
            <p:cNvPr id="68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82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83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000" cap="flat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69" name="Google Shape;2497;p34"/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70" name="Google Shape;2498;p34"/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71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72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73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74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75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76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77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78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79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80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81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</p:grpSp>
      <p:pic>
        <p:nvPicPr>
          <p:cNvPr id="84" name="object 44"/>
          <p:cNvPicPr/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636" y="2964177"/>
            <a:ext cx="552418" cy="575992"/>
          </a:xfrm>
          <a:prstGeom prst="rect">
            <a:avLst/>
          </a:prstGeom>
        </p:spPr>
      </p:pic>
      <p:sp>
        <p:nvSpPr>
          <p:cNvPr id="85" name="Google Shape;2630;p34"/>
          <p:cNvSpPr txBox="1"/>
          <p:nvPr/>
        </p:nvSpPr>
        <p:spPr>
          <a:xfrm>
            <a:off x="1649713" y="3257374"/>
            <a:ext cx="3504703" cy="10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GHEA Grapalat" panose="02000506050000020003" pitchFamily="50" charset="0"/>
              </a:rPr>
              <a:t>F</a:t>
            </a:r>
            <a:r>
              <a:rPr lang="hy-AM" sz="1100" dirty="0">
                <a:solidFill>
                  <a:schemeClr val="accent1"/>
                </a:solidFill>
                <a:latin typeface="GHEA Grapalat" panose="02000506050000020003" pitchFamily="50" charset="0"/>
              </a:rPr>
              <a:t> </a:t>
            </a:r>
            <a:r>
              <a:rPr lang="en-US" sz="1100" dirty="0">
                <a:latin typeface="GHEA Grapalat" panose="02000506050000020003" pitchFamily="50" charset="0"/>
              </a:rPr>
              <a:t>“Construction”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86" name="Google Shape;2493;p34"/>
          <p:cNvGrpSpPr/>
          <p:nvPr/>
        </p:nvGrpSpPr>
        <p:grpSpPr>
          <a:xfrm>
            <a:off x="746170" y="3823459"/>
            <a:ext cx="794012" cy="794013"/>
            <a:chOff x="1479081" y="1218938"/>
            <a:chExt cx="1061211" cy="1061211"/>
          </a:xfrm>
        </p:grpSpPr>
        <p:grpSp>
          <p:nvGrpSpPr>
            <p:cNvPr id="87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101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2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00" cap="flat" cmpd="sng">
                <a:solidFill>
                  <a:schemeClr val="accent1"/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88" name="Google Shape;2497;p34"/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89" name="Google Shape;2498;p34"/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90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91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92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93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94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95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96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97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98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99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0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</p:grpSp>
      <p:pic>
        <p:nvPicPr>
          <p:cNvPr id="103" name="object 46"/>
          <p:cNvPicPr/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904918" y="4070792"/>
            <a:ext cx="473941" cy="255199"/>
          </a:xfrm>
          <a:prstGeom prst="rect">
            <a:avLst/>
          </a:prstGeom>
        </p:spPr>
      </p:pic>
      <p:sp>
        <p:nvSpPr>
          <p:cNvPr id="104" name="Google Shape;2630;p34"/>
          <p:cNvSpPr txBox="1"/>
          <p:nvPr/>
        </p:nvSpPr>
        <p:spPr>
          <a:xfrm>
            <a:off x="1601992" y="4196551"/>
            <a:ext cx="2681939" cy="10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100" dirty="0">
                <a:solidFill>
                  <a:schemeClr val="accent1"/>
                </a:solidFill>
                <a:latin typeface="GHEA Grapalat" panose="02000506050000020003" pitchFamily="50" charset="0"/>
              </a:rPr>
              <a:t>H </a:t>
            </a:r>
            <a:r>
              <a:rPr lang="hy-AM" sz="1100" dirty="0">
                <a:latin typeface="GHEA Grapalat" panose="02000506050000020003" pitchFamily="50" charset="0"/>
              </a:rPr>
              <a:t>«</a:t>
            </a:r>
            <a:r>
              <a:rPr lang="en-US" sz="1100" dirty="0">
                <a:latin typeface="GHEA Grapalat" panose="02000506050000020003" pitchFamily="50" charset="0"/>
              </a:rPr>
              <a:t>Transportation and storage economy</a:t>
            </a:r>
            <a:r>
              <a:rPr lang="hy-AM" sz="1100" dirty="0">
                <a:latin typeface="GHEA Grapalat" panose="02000506050000020003" pitchFamily="50" charset="0"/>
              </a:rPr>
              <a:t>»</a:t>
            </a:r>
            <a:endParaRPr lang="en-US" sz="1100" dirty="0">
              <a:latin typeface="GHEA Grapalat" panose="02000506050000020003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05" name="Google Shape;2493;p34"/>
          <p:cNvGrpSpPr/>
          <p:nvPr/>
        </p:nvGrpSpPr>
        <p:grpSpPr>
          <a:xfrm>
            <a:off x="4972639" y="3921803"/>
            <a:ext cx="845998" cy="845999"/>
            <a:chOff x="1479081" y="1218938"/>
            <a:chExt cx="1061211" cy="1061211"/>
          </a:xfrm>
        </p:grpSpPr>
        <p:grpSp>
          <p:nvGrpSpPr>
            <p:cNvPr id="106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120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21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000" cap="flat" cmpd="sng">
                <a:solidFill>
                  <a:schemeClr val="accent2">
                    <a:lumMod val="75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107" name="Google Shape;2497;p34"/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108" name="Google Shape;2498;p34"/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9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10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11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12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13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14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15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16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17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18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19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</p:grpSp>
      <p:pic>
        <p:nvPicPr>
          <p:cNvPr id="122" name="object 43"/>
          <p:cNvPicPr/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5171304" y="1250272"/>
            <a:ext cx="379186" cy="379186"/>
          </a:xfrm>
          <a:prstGeom prst="rect">
            <a:avLst/>
          </a:prstGeom>
        </p:spPr>
      </p:pic>
      <p:sp>
        <p:nvSpPr>
          <p:cNvPr id="123" name="Google Shape;2630;p34"/>
          <p:cNvSpPr txBox="1"/>
          <p:nvPr/>
        </p:nvSpPr>
        <p:spPr>
          <a:xfrm>
            <a:off x="5838251" y="1480855"/>
            <a:ext cx="2889905" cy="5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dirty="0">
                <a:latin typeface="GHEA Grapalat" panose="02000506050000020003" pitchFamily="50" charset="0"/>
              </a:rPr>
              <a:t>J</a:t>
            </a:r>
            <a:r>
              <a:rPr lang="hy-AM" sz="1200" dirty="0">
                <a:latin typeface="GHEA Grapalat" panose="02000506050000020003" pitchFamily="50" charset="0"/>
              </a:rPr>
              <a:t> </a:t>
            </a:r>
            <a:r>
              <a:rPr lang="en-US" sz="1200" dirty="0">
                <a:latin typeface="GHEA Grapalat" panose="02000506050000020003" pitchFamily="50" charset="0"/>
              </a:rPr>
              <a:t>“Information and communication”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24" name="Google Shape;2493;p34"/>
          <p:cNvGrpSpPr/>
          <p:nvPr/>
        </p:nvGrpSpPr>
        <p:grpSpPr>
          <a:xfrm>
            <a:off x="4943181" y="1997171"/>
            <a:ext cx="845998" cy="845998"/>
            <a:chOff x="1479081" y="1218938"/>
            <a:chExt cx="1061211" cy="1061211"/>
          </a:xfrm>
        </p:grpSpPr>
        <p:grpSp>
          <p:nvGrpSpPr>
            <p:cNvPr id="125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139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40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000" cap="flat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126" name="Google Shape;2497;p34"/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127" name="Google Shape;2498;p34"/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28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29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30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31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32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33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34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35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36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37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38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</p:grpSp>
      <p:pic>
        <p:nvPicPr>
          <p:cNvPr id="141" name="object 48"/>
          <p:cNvPicPr/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5092715" y="3088695"/>
            <a:ext cx="583898" cy="583898"/>
          </a:xfrm>
          <a:prstGeom prst="rect">
            <a:avLst/>
          </a:prstGeom>
        </p:spPr>
      </p:pic>
      <p:sp>
        <p:nvSpPr>
          <p:cNvPr id="142" name="Google Shape;2630;p34"/>
          <p:cNvSpPr txBox="1"/>
          <p:nvPr/>
        </p:nvSpPr>
        <p:spPr>
          <a:xfrm>
            <a:off x="5846278" y="3379430"/>
            <a:ext cx="3433088" cy="7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dirty="0">
                <a:latin typeface="GHEA Grapalat" panose="02000506050000020003" pitchFamily="50" charset="0"/>
              </a:rPr>
              <a:t>Q “Population Health Management”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43" name="Google Shape;2493;p34"/>
          <p:cNvGrpSpPr/>
          <p:nvPr/>
        </p:nvGrpSpPr>
        <p:grpSpPr>
          <a:xfrm>
            <a:off x="4943181" y="2966352"/>
            <a:ext cx="845998" cy="845999"/>
            <a:chOff x="1479081" y="1218938"/>
            <a:chExt cx="1061211" cy="1061211"/>
          </a:xfrm>
        </p:grpSpPr>
        <p:grpSp>
          <p:nvGrpSpPr>
            <p:cNvPr id="144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158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59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000" cap="flat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145" name="Google Shape;2497;p34"/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146" name="Google Shape;2498;p34"/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47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48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49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50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51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52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53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54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55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56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57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</p:grpSp>
      <p:sp>
        <p:nvSpPr>
          <p:cNvPr id="161" name="Google Shape;2630;p34"/>
          <p:cNvSpPr txBox="1"/>
          <p:nvPr/>
        </p:nvSpPr>
        <p:spPr>
          <a:xfrm>
            <a:off x="5823604" y="2452275"/>
            <a:ext cx="3285186" cy="12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dirty="0">
                <a:latin typeface="GHEA Grapalat" panose="02000506050000020003" pitchFamily="50" charset="0"/>
              </a:rPr>
              <a:t>M </a:t>
            </a:r>
            <a:r>
              <a:rPr lang="hy-AM" sz="1200" dirty="0">
                <a:latin typeface="GHEA Grapalat" panose="02000506050000020003" pitchFamily="50" charset="0"/>
              </a:rPr>
              <a:t>«</a:t>
            </a:r>
            <a:r>
              <a:rPr lang="en-US" sz="1200" dirty="0">
                <a:latin typeface="GHEA Grapalat" panose="02000506050000020003" pitchFamily="50" charset="0"/>
              </a:rPr>
              <a:t>Professional, scientific and technical services</a:t>
            </a:r>
            <a:r>
              <a:rPr lang="hy-AM" sz="1200" dirty="0">
                <a:latin typeface="GHEA Grapalat" panose="02000506050000020003" pitchFamily="50" charset="0"/>
              </a:rPr>
              <a:t>»</a:t>
            </a:r>
            <a:endParaRPr lang="en-US" sz="1200" dirty="0">
              <a:latin typeface="GHEA Grapalat" panose="02000506050000020003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162" name="object 47"/>
          <p:cNvPicPr/>
          <p:nvPr/>
        </p:nvPicPr>
        <p:blipFill>
          <a:blip r:embed="rId9" cstate="print">
            <a:grayscl/>
          </a:blip>
          <a:stretch>
            <a:fillRect/>
          </a:stretch>
        </p:blipFill>
        <p:spPr>
          <a:xfrm>
            <a:off x="5196698" y="2170564"/>
            <a:ext cx="426595" cy="451688"/>
          </a:xfrm>
          <a:prstGeom prst="rect">
            <a:avLst/>
          </a:prstGeom>
        </p:spPr>
      </p:pic>
      <p:grpSp>
        <p:nvGrpSpPr>
          <p:cNvPr id="163" name="Google Shape;2493;p34"/>
          <p:cNvGrpSpPr/>
          <p:nvPr/>
        </p:nvGrpSpPr>
        <p:grpSpPr>
          <a:xfrm>
            <a:off x="4937898" y="992217"/>
            <a:ext cx="845998" cy="845998"/>
            <a:chOff x="1479081" y="1218938"/>
            <a:chExt cx="1061211" cy="1061211"/>
          </a:xfrm>
        </p:grpSpPr>
        <p:grpSp>
          <p:nvGrpSpPr>
            <p:cNvPr id="164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178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79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000" cap="flat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165" name="Google Shape;2497;p34"/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166" name="Google Shape;2498;p34"/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67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68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69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70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71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72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73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74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75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76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77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</p:grpSp>
      <p:pic>
        <p:nvPicPr>
          <p:cNvPr id="181" name="object 45"/>
          <p:cNvPicPr/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9665" y="4133743"/>
            <a:ext cx="422389" cy="422389"/>
          </a:xfrm>
          <a:prstGeom prst="rect">
            <a:avLst/>
          </a:prstGeom>
        </p:spPr>
      </p:pic>
      <p:sp>
        <p:nvSpPr>
          <p:cNvPr id="182" name="Google Shape;2630;p34"/>
          <p:cNvSpPr txBox="1"/>
          <p:nvPr/>
        </p:nvSpPr>
        <p:spPr>
          <a:xfrm>
            <a:off x="5881308" y="4331728"/>
            <a:ext cx="1921880" cy="10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dirty="0">
                <a:latin typeface="GHEA Grapalat" panose="02000506050000020003" pitchFamily="50" charset="0"/>
              </a:rPr>
              <a:t>P</a:t>
            </a:r>
            <a:r>
              <a:rPr lang="hy-AM" sz="1200" dirty="0">
                <a:latin typeface="GHEA Grapalat" panose="02000506050000020003" pitchFamily="50" charset="0"/>
              </a:rPr>
              <a:t> </a:t>
            </a:r>
            <a:r>
              <a:rPr lang="en-US" sz="1200" dirty="0">
                <a:latin typeface="GHEA Grapalat" panose="02000506050000020003" pitchFamily="50" charset="0"/>
              </a:rPr>
              <a:t>“Education”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6D6B90-21E1-019F-D5EA-25AEE42D3F07}"/>
              </a:ext>
            </a:extLst>
          </p:cNvPr>
          <p:cNvGrpSpPr/>
          <p:nvPr/>
        </p:nvGrpSpPr>
        <p:grpSpPr>
          <a:xfrm>
            <a:off x="56258" y="60694"/>
            <a:ext cx="1210736" cy="440533"/>
            <a:chOff x="946506" y="1397002"/>
            <a:chExt cx="2022542" cy="7413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51393A-7FA9-33C1-389F-169992D6E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25761" r="185" b="26230"/>
            <a:stretch/>
          </p:blipFill>
          <p:spPr>
            <a:xfrm>
              <a:off x="946506" y="1541710"/>
              <a:ext cx="451107" cy="451942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72A2916-F571-87B3-F2AE-C33F988C6DC2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D7AED7-3F5D-FA5D-28F6-F65B6F93C0FB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C62C8D-12E8-96F6-62EC-D66C9A6796B8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2D0D90-AB6F-604B-F1FE-514CC8F7D5BF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89FF38C2-71FA-039A-C7AB-836267915B9A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579176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600" b="0" cap="none" dirty="0">
                  <a:latin typeface="GHEA Grapalat" panose="02000506050000020003" pitchFamily="50" charset="0"/>
                </a:rPr>
                <a:t>Ministry of</a:t>
              </a:r>
            </a:p>
            <a:p>
              <a:r>
                <a:rPr lang="en-US" sz="600" b="0" cap="none" dirty="0">
                  <a:latin typeface="GHEA Grapalat" panose="02000506050000020003" pitchFamily="50" charset="0"/>
                </a:rPr>
                <a:t>Economy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0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;p16"/>
          <p:cNvSpPr txBox="1">
            <a:spLocks noGrp="1"/>
          </p:cNvSpPr>
          <p:nvPr>
            <p:ph type="title"/>
          </p:nvPr>
        </p:nvSpPr>
        <p:spPr>
          <a:xfrm>
            <a:off x="604591" y="355311"/>
            <a:ext cx="8276172" cy="511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Partner financial organizations within the framework of the event</a:t>
            </a:r>
            <a:endParaRPr sz="1800" b="1" dirty="0">
              <a:solidFill>
                <a:schemeClr val="accent1"/>
              </a:solidFill>
              <a:latin typeface="GHEA Grapalat" panose="02000506050000020003" pitchFamily="50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06405" y="1280843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736" y="1212254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“ARMBUSINESSBANK” CJSC</a:t>
            </a:r>
          </a:p>
        </p:txBody>
      </p:sp>
      <p:sp>
        <p:nvSpPr>
          <p:cNvPr id="13" name="Chevron 12"/>
          <p:cNvSpPr/>
          <p:nvPr/>
        </p:nvSpPr>
        <p:spPr>
          <a:xfrm>
            <a:off x="406405" y="1607403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736" y="1538814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“ACBA BANK” OJSC</a:t>
            </a:r>
          </a:p>
        </p:txBody>
      </p:sp>
      <p:sp>
        <p:nvSpPr>
          <p:cNvPr id="15" name="Chevron 14"/>
          <p:cNvSpPr/>
          <p:nvPr/>
        </p:nvSpPr>
        <p:spPr>
          <a:xfrm>
            <a:off x="406405" y="1930196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736" y="1861607"/>
            <a:ext cx="252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“ARMECONOMBANK” OJSC</a:t>
            </a:r>
          </a:p>
        </p:txBody>
      </p:sp>
      <p:sp>
        <p:nvSpPr>
          <p:cNvPr id="17" name="Chevron 16"/>
          <p:cNvSpPr/>
          <p:nvPr/>
        </p:nvSpPr>
        <p:spPr>
          <a:xfrm>
            <a:off x="406405" y="2276874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736" y="2208285"/>
            <a:ext cx="200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“AMERIABANK” CJSC</a:t>
            </a:r>
          </a:p>
        </p:txBody>
      </p:sp>
      <p:sp>
        <p:nvSpPr>
          <p:cNvPr id="19" name="Chevron 18"/>
          <p:cNvSpPr/>
          <p:nvPr/>
        </p:nvSpPr>
        <p:spPr>
          <a:xfrm>
            <a:off x="406405" y="2599958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736" y="2531369"/>
            <a:ext cx="205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“ARARATBANK” OJSC</a:t>
            </a:r>
          </a:p>
        </p:txBody>
      </p:sp>
      <p:sp>
        <p:nvSpPr>
          <p:cNvPr id="21" name="Chevron 20"/>
          <p:cNvSpPr/>
          <p:nvPr/>
        </p:nvSpPr>
        <p:spPr>
          <a:xfrm>
            <a:off x="3327076" y="1280843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1407" y="1212254"/>
            <a:ext cx="212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“ARDSHINBANK” CJSC</a:t>
            </a:r>
          </a:p>
        </p:txBody>
      </p:sp>
      <p:sp>
        <p:nvSpPr>
          <p:cNvPr id="23" name="Chevron 22"/>
          <p:cNvSpPr/>
          <p:nvPr/>
        </p:nvSpPr>
        <p:spPr>
          <a:xfrm>
            <a:off x="3327076" y="1607906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1407" y="1539317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“ARMSWISSBANK” CJSC</a:t>
            </a:r>
          </a:p>
        </p:txBody>
      </p:sp>
      <p:sp>
        <p:nvSpPr>
          <p:cNvPr id="25" name="Chevron 24"/>
          <p:cNvSpPr/>
          <p:nvPr/>
        </p:nvSpPr>
        <p:spPr>
          <a:xfrm>
            <a:off x="3327076" y="1932246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61407" y="1863657"/>
            <a:ext cx="2901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“BYBLOS BANKARMENIA” CJSC</a:t>
            </a:r>
          </a:p>
        </p:txBody>
      </p:sp>
      <p:sp>
        <p:nvSpPr>
          <p:cNvPr id="27" name="Chevron 26"/>
          <p:cNvSpPr/>
          <p:nvPr/>
        </p:nvSpPr>
        <p:spPr>
          <a:xfrm>
            <a:off x="3327076" y="2268854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0904" y="2202439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“CONVERSE BANK” CJSC</a:t>
            </a:r>
          </a:p>
        </p:txBody>
      </p:sp>
      <p:sp>
        <p:nvSpPr>
          <p:cNvPr id="29" name="Chevron 28"/>
          <p:cNvSpPr/>
          <p:nvPr/>
        </p:nvSpPr>
        <p:spPr>
          <a:xfrm>
            <a:off x="3330307" y="2623048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8809" y="2538997"/>
            <a:ext cx="1943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/>
              <a:t>“EVOCABANK” CJSC</a:t>
            </a:r>
          </a:p>
        </p:txBody>
      </p:sp>
      <p:sp>
        <p:nvSpPr>
          <p:cNvPr id="31" name="Chevron 30"/>
          <p:cNvSpPr/>
          <p:nvPr/>
        </p:nvSpPr>
        <p:spPr>
          <a:xfrm>
            <a:off x="406405" y="2937482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0736" y="2868893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“ID Bank” CJSC</a:t>
            </a:r>
          </a:p>
        </p:txBody>
      </p:sp>
      <p:sp>
        <p:nvSpPr>
          <p:cNvPr id="33" name="Chevron 32"/>
          <p:cNvSpPr/>
          <p:nvPr/>
        </p:nvSpPr>
        <p:spPr>
          <a:xfrm>
            <a:off x="397728" y="3263390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2059" y="3194801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“INECOBANK” CJSC</a:t>
            </a:r>
          </a:p>
        </p:txBody>
      </p:sp>
      <p:sp>
        <p:nvSpPr>
          <p:cNvPr id="35" name="Chevron 34"/>
          <p:cNvSpPr/>
          <p:nvPr/>
        </p:nvSpPr>
        <p:spPr>
          <a:xfrm>
            <a:off x="406405" y="3600914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0736" y="3532325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“KAMURJ UCO” CJSC</a:t>
            </a:r>
          </a:p>
        </p:txBody>
      </p:sp>
      <p:sp>
        <p:nvSpPr>
          <p:cNvPr id="37" name="Chevron 36"/>
          <p:cNvSpPr/>
          <p:nvPr/>
        </p:nvSpPr>
        <p:spPr>
          <a:xfrm>
            <a:off x="406405" y="3943327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0736" y="3874738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“UNIBANK” OJSC</a:t>
            </a:r>
          </a:p>
        </p:txBody>
      </p:sp>
      <p:sp>
        <p:nvSpPr>
          <p:cNvPr id="39" name="Chevron 38"/>
          <p:cNvSpPr/>
          <p:nvPr/>
        </p:nvSpPr>
        <p:spPr>
          <a:xfrm>
            <a:off x="3327076" y="4318611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72267" y="4261267"/>
            <a:ext cx="507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 AND INVESTMENTS CORPORATION OF ARMENIA</a:t>
            </a:r>
          </a:p>
        </p:txBody>
      </p:sp>
      <p:sp>
        <p:nvSpPr>
          <p:cNvPr id="41" name="Chevron 40"/>
          <p:cNvSpPr/>
          <p:nvPr/>
        </p:nvSpPr>
        <p:spPr>
          <a:xfrm>
            <a:off x="3342806" y="3602707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61406" y="3530901"/>
            <a:ext cx="4021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“ARMENIAN LEASING COMPANY”</a:t>
            </a:r>
            <a:r>
              <a:rPr lang="hy-AM" dirty="0"/>
              <a:t> </a:t>
            </a:r>
            <a:r>
              <a:rPr lang="en-US" dirty="0"/>
              <a:t>UCO CJSC</a:t>
            </a:r>
          </a:p>
        </p:txBody>
      </p:sp>
      <p:sp>
        <p:nvSpPr>
          <p:cNvPr id="43" name="Chevron 42"/>
          <p:cNvSpPr/>
          <p:nvPr/>
        </p:nvSpPr>
        <p:spPr>
          <a:xfrm>
            <a:off x="3330307" y="3260772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61407" y="3191747"/>
            <a:ext cx="444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“HSBC BANK ARMENIA” CJSC</a:t>
            </a:r>
          </a:p>
        </p:txBody>
      </p:sp>
      <p:sp>
        <p:nvSpPr>
          <p:cNvPr id="51" name="Chevron 50"/>
          <p:cNvSpPr/>
          <p:nvPr/>
        </p:nvSpPr>
        <p:spPr>
          <a:xfrm>
            <a:off x="3338212" y="3943327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61407" y="3876487"/>
            <a:ext cx="3727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“FARM CREDIT ARMENIA” UCO CJSC</a:t>
            </a:r>
          </a:p>
        </p:txBody>
      </p:sp>
      <p:sp>
        <p:nvSpPr>
          <p:cNvPr id="53" name="Chevron 52"/>
          <p:cNvSpPr/>
          <p:nvPr/>
        </p:nvSpPr>
        <p:spPr>
          <a:xfrm>
            <a:off x="397728" y="4308438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2059" y="4239849"/>
            <a:ext cx="2460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“ACBA LEASING” CO CJSC</a:t>
            </a:r>
          </a:p>
        </p:txBody>
      </p:sp>
      <p:sp>
        <p:nvSpPr>
          <p:cNvPr id="55" name="Chevron 54"/>
          <p:cNvSpPr/>
          <p:nvPr/>
        </p:nvSpPr>
        <p:spPr>
          <a:xfrm>
            <a:off x="3327076" y="2946740"/>
            <a:ext cx="170597" cy="1705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78647" y="2893417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“CARD AGROCREDIT”</a:t>
            </a:r>
            <a:r>
              <a:rPr lang="hy-AM" dirty="0"/>
              <a:t> </a:t>
            </a:r>
            <a:r>
              <a:rPr lang="en-US" dirty="0"/>
              <a:t>UCO CJSC</a:t>
            </a:r>
          </a:p>
        </p:txBody>
      </p:sp>
      <p:pic>
        <p:nvPicPr>
          <p:cNvPr id="1026" name="Picture 2" descr="Bank Icon, Transparent Bank.PNG Images &amp; Vector - FreeIcons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75" y="1581482"/>
            <a:ext cx="1799256" cy="17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6760EE7-4078-7FDF-46EF-C33976AC58CD}"/>
              </a:ext>
            </a:extLst>
          </p:cNvPr>
          <p:cNvGrpSpPr/>
          <p:nvPr/>
        </p:nvGrpSpPr>
        <p:grpSpPr>
          <a:xfrm>
            <a:off x="56258" y="60694"/>
            <a:ext cx="1210736" cy="440533"/>
            <a:chOff x="946506" y="1397002"/>
            <a:chExt cx="2022542" cy="74136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D174D31-2484-DCD9-09FA-9D48428F4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5761" r="185" b="26230"/>
            <a:stretch/>
          </p:blipFill>
          <p:spPr>
            <a:xfrm>
              <a:off x="946506" y="1541710"/>
              <a:ext cx="451107" cy="451942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E99B203-5190-9DC2-964F-08040F8DBB3D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5DA02E1-AFF7-3A49-5225-A0A5B3FF23FC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886E3D2-8555-B5B3-E8BE-35A0EDB60E6B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4DBEDAA-6C04-132E-DDBB-AEC93D6B9C98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0113C51D-FCAB-41A5-E7CF-44E3668411B7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579176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600" b="0" cap="none" dirty="0">
                  <a:latin typeface="GHEA Grapalat" panose="02000506050000020003" pitchFamily="50" charset="0"/>
                </a:rPr>
                <a:t>Ministry of</a:t>
              </a:r>
            </a:p>
            <a:p>
              <a:r>
                <a:rPr lang="en-US" sz="600" b="0" cap="none" dirty="0">
                  <a:latin typeface="GHEA Grapalat" panose="02000506050000020003" pitchFamily="50" charset="0"/>
                </a:rPr>
                <a:t>Economy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364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0;p16"/>
          <p:cNvSpPr txBox="1">
            <a:spLocks noGrp="1"/>
          </p:cNvSpPr>
          <p:nvPr>
            <p:ph type="title"/>
          </p:nvPr>
        </p:nvSpPr>
        <p:spPr>
          <a:xfrm>
            <a:off x="-6927" y="217163"/>
            <a:ext cx="9144000" cy="511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Procedure for participating in the event</a:t>
            </a:r>
            <a:endParaRPr sz="1800" b="1" dirty="0">
              <a:solidFill>
                <a:schemeClr val="accent1"/>
              </a:solidFill>
              <a:latin typeface="GHEA Grapalat" panose="02000506050000020003" pitchFamily="50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3832706" y="1389612"/>
            <a:ext cx="998831" cy="985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547948" y="2544134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Obtaining a credit/leasing 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063240" y="2849672"/>
            <a:ext cx="261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>
                <a:latin typeface="GHEA Grapalat" panose="02000506050000020003" pitchFamily="50" charset="0"/>
              </a:rPr>
              <a:t>The financial organization, according to its procedures, evaluates the creditworthiness and solvency of the entrepreneurs and provides them with a credit/leasing for the purpose of acquiring new machinery and equipment.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3573780" y="2779547"/>
            <a:ext cx="1508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6653789" y="1401249"/>
            <a:ext cx="998831" cy="985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pic>
        <p:nvPicPr>
          <p:cNvPr id="195" name="Picture 6" descr="Izhuan Amount Svg Png Icon Free Download (#268661) - OnlineWebFonts.COM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16" y="1449783"/>
            <a:ext cx="675575" cy="80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edit card - Free business icons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29" y="1532054"/>
            <a:ext cx="720492" cy="7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Oval 197"/>
          <p:cNvSpPr/>
          <p:nvPr/>
        </p:nvSpPr>
        <p:spPr>
          <a:xfrm>
            <a:off x="1011623" y="1389612"/>
            <a:ext cx="998831" cy="985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pic>
        <p:nvPicPr>
          <p:cNvPr id="199" name="Picture 2" descr="Bank building - Free buildings icons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23" y="1542854"/>
            <a:ext cx="636654" cy="6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TextBox 202"/>
          <p:cNvSpPr txBox="1"/>
          <p:nvPr/>
        </p:nvSpPr>
        <p:spPr>
          <a:xfrm>
            <a:off x="759258" y="2544134"/>
            <a:ext cx="1641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Financial</a:t>
            </a:r>
            <a:r>
              <a:rPr lang="hy-AM" sz="11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 </a:t>
            </a:r>
            <a:r>
              <a:rPr lang="en-US" sz="11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organization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326300" y="2835859"/>
            <a:ext cx="235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>
                <a:latin typeface="GHEA Grapalat" panose="02000506050000020003" pitchFamily="50" charset="0"/>
              </a:rPr>
              <a:t>In order to modernize his production capacity, the entrepreneur wants to purchase new machinery and equipment, and applies to a partner financial organization of the Ministry of Economy.</a:t>
            </a:r>
          </a:p>
        </p:txBody>
      </p:sp>
      <p:cxnSp>
        <p:nvCxnSpPr>
          <p:cNvPr id="205" name="Straight Connector 204"/>
          <p:cNvCxnSpPr/>
          <p:nvPr/>
        </p:nvCxnSpPr>
        <p:spPr>
          <a:xfrm>
            <a:off x="765881" y="2782765"/>
            <a:ext cx="154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6334361" y="2517937"/>
            <a:ext cx="1834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Subsidization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6034073" y="2849672"/>
            <a:ext cx="261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>
                <a:latin typeface="GHEA Grapalat" panose="02000506050000020003" pitchFamily="50" charset="0"/>
              </a:rPr>
              <a:t>The financial organization submits the subsidy request of the entrepreneur to the Ministry of Economy, and the Ministry of Economy subsidizes the annual interest rate of the credit/leasing in accordance with the conditions of the decision.</a:t>
            </a:r>
          </a:p>
        </p:txBody>
      </p:sp>
      <p:cxnSp>
        <p:nvCxnSpPr>
          <p:cNvPr id="208" name="Straight Connector 207"/>
          <p:cNvCxnSpPr/>
          <p:nvPr/>
        </p:nvCxnSpPr>
        <p:spPr>
          <a:xfrm>
            <a:off x="6544613" y="2779547"/>
            <a:ext cx="1508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Google Shape;545;p45"/>
          <p:cNvSpPr txBox="1">
            <a:spLocks noGrp="1"/>
          </p:cNvSpPr>
          <p:nvPr/>
        </p:nvSpPr>
        <p:spPr>
          <a:xfrm>
            <a:off x="3591292" y="4612829"/>
            <a:ext cx="1336675" cy="47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Hind Madurai Medium"/>
                <a:cs typeface="Hind Madurai Medium"/>
              </a:rPr>
              <a:t>01</a:t>
            </a:r>
            <a:r>
              <a:rPr lang="hy-AM" sz="8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Hind Madurai Medium"/>
                <a:cs typeface="Hind Madurai Medium"/>
              </a:rPr>
              <a:t>0</a:t>
            </a:r>
            <a:r>
              <a:rPr lang="en-US" sz="8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Hind Madurai Medium"/>
                <a:cs typeface="Hind Madurai Medium"/>
              </a:rPr>
              <a:t>-</a:t>
            </a:r>
            <a:r>
              <a:rPr lang="en-US" sz="800" dirty="0">
                <a:solidFill>
                  <a:srgbClr val="0A0A0A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Segoe UI" panose="020B0502040204020203" pitchFamily="34" charset="0"/>
              </a:rPr>
              <a:t> 597-136</a:t>
            </a:r>
            <a:endParaRPr lang="en-US" sz="800" dirty="0">
              <a:effectLst/>
              <a:latin typeface="GHEA Grapalat" panose="02000506050000020003" pitchFamily="50" charset="0"/>
              <a:ea typeface="Times New Roman" panose="02020603050405020304" pitchFamily="18" charset="0"/>
            </a:endParaRPr>
          </a:p>
        </p:txBody>
      </p:sp>
      <p:sp>
        <p:nvSpPr>
          <p:cNvPr id="213" name="Google Shape;545;p45"/>
          <p:cNvSpPr txBox="1">
            <a:spLocks noGrp="1"/>
          </p:cNvSpPr>
          <p:nvPr/>
        </p:nvSpPr>
        <p:spPr>
          <a:xfrm>
            <a:off x="5460357" y="4590172"/>
            <a:ext cx="3158208" cy="47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Hind Madurai Medium"/>
                <a:cs typeface="Hind Madurai Medium"/>
              </a:rPr>
              <a:t>modernization@mineconomy.am</a:t>
            </a:r>
            <a:endParaRPr lang="en-US" sz="800" dirty="0">
              <a:effectLst/>
              <a:latin typeface="GHEA Grapalat" panose="02000506050000020003" pitchFamily="50" charset="0"/>
              <a:ea typeface="Times New Roman" panose="02020603050405020304" pitchFamily="18" charset="0"/>
            </a:endParaRPr>
          </a:p>
        </p:txBody>
      </p:sp>
      <p:pic>
        <p:nvPicPr>
          <p:cNvPr id="214" name="Picture 4" descr="Link - Free multimedia icons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saturation sat="33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9" y="4672905"/>
            <a:ext cx="305066" cy="3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Google Shape;545;p45"/>
          <p:cNvSpPr txBox="1">
            <a:spLocks noGrp="1"/>
          </p:cNvSpPr>
          <p:nvPr/>
        </p:nvSpPr>
        <p:spPr>
          <a:xfrm>
            <a:off x="424135" y="4664710"/>
            <a:ext cx="2730718" cy="47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GHEA Grapalat" panose="02000506050000020003" pitchFamily="50" charset="0"/>
                <a:ea typeface="Hind Madurai Medium"/>
                <a:cs typeface="Hind Madurai Medium"/>
                <a:hlinkClick r:id="rId10"/>
              </a:rPr>
              <a:t>https://www.arlis.am/DocumentView.aspx?docid=167054</a:t>
            </a:r>
            <a:endParaRPr lang="en-US" sz="800" dirty="0">
              <a:solidFill>
                <a:schemeClr val="tx1"/>
              </a:solidFill>
              <a:latin typeface="GHEA Grapalat" panose="02000506050000020003" pitchFamily="50" charset="0"/>
              <a:ea typeface="Hind Madurai Medium"/>
              <a:cs typeface="Hind Madurai Medium"/>
            </a:endParaRPr>
          </a:p>
          <a:p>
            <a:endParaRPr lang="en-US" sz="800" dirty="0">
              <a:solidFill>
                <a:schemeClr val="tx1"/>
              </a:solidFill>
              <a:effectLst/>
              <a:latin typeface="GHEA Grapalat" panose="02000506050000020003" pitchFamily="50" charset="0"/>
              <a:ea typeface="Times New Roman" panose="02020603050405020304" pitchFamily="18" charset="0"/>
            </a:endParaRPr>
          </a:p>
        </p:txBody>
      </p:sp>
      <p:cxnSp>
        <p:nvCxnSpPr>
          <p:cNvPr id="216" name="Straight Connector 215"/>
          <p:cNvCxnSpPr>
            <a:endCxn id="213" idx="0"/>
          </p:cNvCxnSpPr>
          <p:nvPr/>
        </p:nvCxnSpPr>
        <p:spPr>
          <a:xfrm flipV="1">
            <a:off x="8774" y="4590172"/>
            <a:ext cx="7030687" cy="21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Phone icon - Free download on Iconfinder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14" y="4672905"/>
            <a:ext cx="352932" cy="3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ad Mail Icon Outline - Icon Shop - Download free icons for commercial use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93" y="4640656"/>
            <a:ext cx="369564" cy="3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403C02-FAD5-7508-F34B-D787EAFE5597}"/>
              </a:ext>
            </a:extLst>
          </p:cNvPr>
          <p:cNvGrpSpPr/>
          <p:nvPr/>
        </p:nvGrpSpPr>
        <p:grpSpPr>
          <a:xfrm>
            <a:off x="56258" y="60694"/>
            <a:ext cx="1210736" cy="440533"/>
            <a:chOff x="946506" y="1397002"/>
            <a:chExt cx="2022542" cy="7413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77352D-692F-C115-F8B9-6C4FBE083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25761" r="185" b="26230"/>
            <a:stretch/>
          </p:blipFill>
          <p:spPr>
            <a:xfrm>
              <a:off x="946506" y="1541710"/>
              <a:ext cx="451107" cy="451942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F64D5B-2484-07A2-F9CA-54B6C64C6F68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F5974C-AA50-1BFA-06BD-2732B93D45D7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47C02F-9B2C-5B59-85F7-84388B0DFA72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127511-651F-89FF-F855-2327FDB88A08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D5091D8-D28D-AB08-5004-216AE444886E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579176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sz="600" b="0" cap="none" dirty="0">
                  <a:latin typeface="GHEA Grapalat" panose="02000506050000020003" pitchFamily="50" charset="0"/>
                </a:rPr>
                <a:t>Ministry of</a:t>
              </a:r>
            </a:p>
            <a:p>
              <a:r>
                <a:rPr lang="en-US" sz="600" b="0" cap="none" dirty="0">
                  <a:latin typeface="GHEA Grapalat" panose="02000506050000020003" pitchFamily="50" charset="0"/>
                </a:rPr>
                <a:t>Economy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955884"/>
      </p:ext>
    </p:extLst>
  </p:cSld>
  <p:clrMapOvr>
    <a:masterClrMapping/>
  </p:clrMapOvr>
</p:sld>
</file>

<file path=ppt/theme/theme1.xml><?xml version="1.0" encoding="utf-8"?>
<a:theme xmlns:a="http://schemas.openxmlformats.org/drawingml/2006/main" name="Flat Dashboard Infographics by Slidesgo">
  <a:themeElements>
    <a:clrScheme name="Slidehelper - 006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BFBFBF"/>
      </a:accent6>
      <a:hlink>
        <a:srgbClr val="264653"/>
      </a:hlink>
      <a:folHlink>
        <a:srgbClr val="2A9D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665</Words>
  <Application>Microsoft Office PowerPoint</Application>
  <PresentationFormat>On-screen Show (16:9)</PresentationFormat>
  <Paragraphs>111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GHEA Grapalat</vt:lpstr>
      <vt:lpstr>Arial</vt:lpstr>
      <vt:lpstr>Fira Sans Extra Condensed SemiBold</vt:lpstr>
      <vt:lpstr>Roboto</vt:lpstr>
      <vt:lpstr>Flat Dashboard Infographics by Slidesgo</vt:lpstr>
      <vt:lpstr>The event of modernization of production capacity</vt:lpstr>
      <vt:lpstr>Agreement on Subsidies and Countervailing Measures</vt:lpstr>
      <vt:lpstr> Target areas within the event</vt:lpstr>
      <vt:lpstr>Partner financial organizations within the framework of the event</vt:lpstr>
      <vt:lpstr>Procedure for participating in the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 Dashboard Infographics</dc:title>
  <dc:creator>Tamara V. Sargsyan</dc:creator>
  <cp:lastModifiedBy>Tamara V. Sargsyan</cp:lastModifiedBy>
  <cp:revision>117</cp:revision>
  <cp:lastPrinted>2023-02-28T13:07:41Z</cp:lastPrinted>
  <dcterms:modified xsi:type="dcterms:W3CDTF">2023-04-21T10:37:31Z</dcterms:modified>
</cp:coreProperties>
</file>